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78" r:id="rId4"/>
    <p:sldId id="274" r:id="rId5"/>
    <p:sldId id="275" r:id="rId6"/>
    <p:sldId id="276" r:id="rId7"/>
    <p:sldId id="277" r:id="rId8"/>
    <p:sldId id="280" r:id="rId9"/>
    <p:sldId id="279" r:id="rId10"/>
    <p:sldId id="285" r:id="rId11"/>
    <p:sldId id="282" r:id="rId12"/>
    <p:sldId id="281" r:id="rId13"/>
    <p:sldId id="283" r:id="rId14"/>
    <p:sldId id="284" r:id="rId15"/>
    <p:sldId id="286"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29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VISURA-DEL-07.02.2019.pdf" TargetMode="External"/><Relationship Id="rId2" Type="http://schemas.openxmlformats.org/officeDocument/2006/relationships/hyperlink" Target="Statuto.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Contratto_ErnestYoung.pdf" TargetMode="External"/><Relationship Id="rId2" Type="http://schemas.openxmlformats.org/officeDocument/2006/relationships/hyperlink" Target="Determina%20Affidamento-Modello-231-01.pdf" TargetMode="External"/><Relationship Id="rId1" Type="http://schemas.openxmlformats.org/officeDocument/2006/relationships/slideLayout" Target="../slideLayouts/slideLayout2.xml"/><Relationship Id="rId6" Type="http://schemas.openxmlformats.org/officeDocument/2006/relationships/hyperlink" Target="REGOLAMENTO%20OdV.pdf" TargetMode="External"/><Relationship Id="rId5" Type="http://schemas.openxmlformats.org/officeDocument/2006/relationships/hyperlink" Target="Modello%20Parti%20Speciali%20Volsca%20EY%2018052018%20(3).pdf" TargetMode="External"/><Relationship Id="rId4" Type="http://schemas.openxmlformats.org/officeDocument/2006/relationships/hyperlink" Target="Modello%20Parte%20Generale%20Volsca%20EY%20(2).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volscambiente.it/"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www.facebook.com/volsca.ambienteeservizi/"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3">
            <a:extLst>
              <a:ext uri="{FF2B5EF4-FFF2-40B4-BE49-F238E27FC236}">
                <a16:creationId xmlns:a16="http://schemas.microsoft.com/office/drawing/2014/main" id="{3E2A47D4-0FDF-4521-9F68-CD526691D098}"/>
              </a:ext>
            </a:extLst>
          </p:cNvPr>
          <p:cNvSpPr txBox="1"/>
          <p:nvPr/>
        </p:nvSpPr>
        <p:spPr>
          <a:xfrm>
            <a:off x="766235" y="1604944"/>
            <a:ext cx="9516610" cy="2058128"/>
          </a:xfrm>
          <a:prstGeom prst="rect">
            <a:avLst/>
          </a:prstGeom>
        </p:spPr>
        <p:txBody>
          <a:bodyPr vert="horz" wrap="square" lIns="0" tIns="12700" rIns="0" bIns="0" rtlCol="0">
            <a:spAutoFit/>
          </a:bodyPr>
          <a:lstStyle/>
          <a:p>
            <a:pPr>
              <a:lnSpc>
                <a:spcPct val="100000"/>
              </a:lnSpc>
              <a:spcBef>
                <a:spcPts val="35"/>
              </a:spcBef>
            </a:pPr>
            <a:endParaRPr lang="it-IT" sz="2800" dirty="0">
              <a:solidFill>
                <a:srgbClr val="0070C0"/>
              </a:solidFill>
              <a:latin typeface="Calibri" panose="020F0502020204030204" pitchFamily="34" charset="0"/>
              <a:cs typeface="Calibri" panose="020F0502020204030204" pitchFamily="34" charset="0"/>
            </a:endParaRPr>
          </a:p>
          <a:p>
            <a:pPr marL="12700" marR="1852930">
              <a:lnSpc>
                <a:spcPct val="125000"/>
              </a:lnSpc>
              <a:spcBef>
                <a:spcPts val="100"/>
              </a:spcBef>
              <a:tabLst>
                <a:tab pos="3876040" algn="l"/>
              </a:tabLst>
            </a:pPr>
            <a:r>
              <a:rPr lang="it-IT" sz="2800" b="1" dirty="0">
                <a:solidFill>
                  <a:srgbClr val="0070C0"/>
                </a:solidFill>
                <a:latin typeface="Calibri" panose="020F0502020204030204" pitchFamily="34" charset="0"/>
                <a:cs typeface="Calibri" panose="020F0502020204030204" pitchFamily="34" charset="0"/>
              </a:rPr>
              <a:t>IL MODELLO ORGANIZZATIVO 231 (</a:t>
            </a:r>
            <a:r>
              <a:rPr lang="it-IT" sz="2800" b="1" dirty="0" err="1">
                <a:solidFill>
                  <a:srgbClr val="0070C0"/>
                </a:solidFill>
                <a:latin typeface="Calibri" panose="020F0502020204030204" pitchFamily="34" charset="0"/>
                <a:cs typeface="Calibri" panose="020F0502020204030204" pitchFamily="34" charset="0"/>
              </a:rPr>
              <a:t>D.Lgs.</a:t>
            </a:r>
            <a:r>
              <a:rPr lang="it-IT" sz="2800" b="1" dirty="0">
                <a:solidFill>
                  <a:srgbClr val="0070C0"/>
                </a:solidFill>
                <a:latin typeface="Calibri" panose="020F0502020204030204" pitchFamily="34" charset="0"/>
                <a:cs typeface="Calibri" panose="020F0502020204030204" pitchFamily="34" charset="0"/>
              </a:rPr>
              <a:t> 231/2001)</a:t>
            </a:r>
          </a:p>
          <a:p>
            <a:pPr marL="12700" marR="1852930">
              <a:lnSpc>
                <a:spcPct val="125000"/>
              </a:lnSpc>
              <a:spcBef>
                <a:spcPts val="100"/>
              </a:spcBef>
              <a:tabLst>
                <a:tab pos="3876040" algn="l"/>
              </a:tabLst>
            </a:pPr>
            <a:endParaRPr lang="it-IT" sz="2800" b="1" dirty="0">
              <a:solidFill>
                <a:srgbClr val="0070C0"/>
              </a:solidFill>
              <a:latin typeface="Calibri" panose="020F0502020204030204" pitchFamily="34" charset="0"/>
              <a:cs typeface="Calibri" panose="020F0502020204030204" pitchFamily="34" charset="0"/>
            </a:endParaRPr>
          </a:p>
          <a:p>
            <a:pPr marL="12700" marR="1852930">
              <a:lnSpc>
                <a:spcPct val="125000"/>
              </a:lnSpc>
              <a:spcBef>
                <a:spcPts val="100"/>
              </a:spcBef>
              <a:tabLst>
                <a:tab pos="3876040" algn="l"/>
              </a:tabLst>
            </a:pPr>
            <a:r>
              <a:rPr lang="it-IT" sz="2800" b="1" dirty="0">
                <a:solidFill>
                  <a:srgbClr val="0070C0"/>
                </a:solidFill>
                <a:latin typeface="Calibri" panose="020F0502020204030204" pitchFamily="34" charset="0"/>
                <a:cs typeface="Calibri" panose="020F0502020204030204" pitchFamily="34" charset="0"/>
              </a:rPr>
              <a:t>Volsca Ambiente e Servizi </a:t>
            </a:r>
            <a:r>
              <a:rPr lang="it-IT" sz="2800" b="1" dirty="0" err="1">
                <a:solidFill>
                  <a:srgbClr val="0070C0"/>
                </a:solidFill>
                <a:latin typeface="Calibri" panose="020F0502020204030204" pitchFamily="34" charset="0"/>
                <a:cs typeface="Calibri" panose="020F0502020204030204" pitchFamily="34" charset="0"/>
              </a:rPr>
              <a:t>SpA</a:t>
            </a:r>
            <a:endParaRPr sz="2800" b="1" dirty="0">
              <a:solidFill>
                <a:srgbClr val="0070C0"/>
              </a:solidFill>
              <a:latin typeface="Calibri" panose="020F0502020204030204" pitchFamily="34" charset="0"/>
              <a:cs typeface="Calibri" panose="020F0502020204030204" pitchFamily="34" charset="0"/>
            </a:endParaRPr>
          </a:p>
        </p:txBody>
      </p:sp>
      <p:sp>
        <p:nvSpPr>
          <p:cNvPr id="5" name="object 5">
            <a:extLst>
              <a:ext uri="{FF2B5EF4-FFF2-40B4-BE49-F238E27FC236}">
                <a16:creationId xmlns:a16="http://schemas.microsoft.com/office/drawing/2014/main" id="{6EFED7C1-9DD5-4E4D-B3F0-45591D57DFD4}"/>
              </a:ext>
            </a:extLst>
          </p:cNvPr>
          <p:cNvSpPr/>
          <p:nvPr/>
        </p:nvSpPr>
        <p:spPr>
          <a:xfrm>
            <a:off x="78728" y="6282270"/>
            <a:ext cx="7498939" cy="396794"/>
          </a:xfrm>
          <a:prstGeom prst="rect">
            <a:avLst/>
          </a:prstGeom>
          <a:solidFill>
            <a:srgbClr val="0070C0"/>
          </a:solidFill>
        </p:spPr>
        <p:txBody>
          <a:bodyPr wrap="square" lIns="0" tIns="0" rIns="0" bIns="0" rtlCol="0"/>
          <a:lstStyle/>
          <a:p>
            <a:endParaRPr dirty="0"/>
          </a:p>
        </p:txBody>
      </p:sp>
      <p:sp>
        <p:nvSpPr>
          <p:cNvPr id="6" name="object 17">
            <a:extLst>
              <a:ext uri="{FF2B5EF4-FFF2-40B4-BE49-F238E27FC236}">
                <a16:creationId xmlns:a16="http://schemas.microsoft.com/office/drawing/2014/main" id="{200B4D54-7A46-42D9-97A1-FCA18B0EB681}"/>
              </a:ext>
            </a:extLst>
          </p:cNvPr>
          <p:cNvSpPr txBox="1"/>
          <p:nvPr/>
        </p:nvSpPr>
        <p:spPr>
          <a:xfrm>
            <a:off x="186267" y="6324877"/>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pic>
        <p:nvPicPr>
          <p:cNvPr id="10" name="Immagine 9" descr="Immagine che contiene testo&#10;&#10;Descrizione generata automaticamente">
            <a:extLst>
              <a:ext uri="{FF2B5EF4-FFF2-40B4-BE49-F238E27FC236}">
                <a16:creationId xmlns:a16="http://schemas.microsoft.com/office/drawing/2014/main" id="{E7138416-73CE-4ACD-A422-1F9A5974644D}"/>
              </a:ext>
            </a:extLst>
          </p:cNvPr>
          <p:cNvPicPr>
            <a:picLocks noChangeAspect="1"/>
          </p:cNvPicPr>
          <p:nvPr/>
        </p:nvPicPr>
        <p:blipFill>
          <a:blip r:embed="rId2"/>
          <a:stretch>
            <a:fillRect/>
          </a:stretch>
        </p:blipFill>
        <p:spPr>
          <a:xfrm>
            <a:off x="7924800" y="0"/>
            <a:ext cx="1363980" cy="1036320"/>
          </a:xfrm>
          <a:prstGeom prst="rect">
            <a:avLst/>
          </a:prstGeom>
        </p:spPr>
      </p:pic>
      <p:sp>
        <p:nvSpPr>
          <p:cNvPr id="11" name="CasellaDiTesto 10">
            <a:extLst>
              <a:ext uri="{FF2B5EF4-FFF2-40B4-BE49-F238E27FC236}">
                <a16:creationId xmlns:a16="http://schemas.microsoft.com/office/drawing/2014/main" id="{9E583CA0-46B3-4CDD-9DCC-FBB2672E3EE0}"/>
              </a:ext>
            </a:extLst>
          </p:cNvPr>
          <p:cNvSpPr txBox="1"/>
          <p:nvPr/>
        </p:nvSpPr>
        <p:spPr>
          <a:xfrm>
            <a:off x="5526157" y="5370759"/>
            <a:ext cx="4371405" cy="461665"/>
          </a:xfrm>
          <a:prstGeom prst="rect">
            <a:avLst/>
          </a:prstGeom>
          <a:noFill/>
        </p:spPr>
        <p:txBody>
          <a:bodyPr wrap="square" rtlCol="0">
            <a:spAutoFit/>
          </a:bodyPr>
          <a:lstStyle/>
          <a:p>
            <a:r>
              <a:rPr lang="it-IT" sz="2400" dirty="0">
                <a:solidFill>
                  <a:srgbClr val="0070C0"/>
                </a:solidFill>
                <a:latin typeface="Calibri" panose="020F0502020204030204" pitchFamily="34" charset="0"/>
                <a:cs typeface="Calibri" panose="020F0502020204030204" pitchFamily="34" charset="0"/>
              </a:rPr>
              <a:t>ODCEC Roma 14 Maggio 2019</a:t>
            </a:r>
          </a:p>
        </p:txBody>
      </p:sp>
    </p:spTree>
    <p:extLst>
      <p:ext uri="{BB962C8B-B14F-4D97-AF65-F5344CB8AC3E}">
        <p14:creationId xmlns:p14="http://schemas.microsoft.com/office/powerpoint/2010/main" val="3948688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06017" y="-13826"/>
            <a:ext cx="9236766"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7. Modello Organizzativo 231 – Volsca Ambiente e Servizi Spa</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517267" y="1278535"/>
            <a:ext cx="8931533" cy="5252720"/>
          </a:xfrm>
          <a:prstGeom prst="rect">
            <a:avLst/>
          </a:prstGeom>
        </p:spPr>
        <p:txBody>
          <a:bodyPr vert="horz" wrap="square" lIns="0" tIns="10160" rIns="0" bIns="0" rtlCol="0">
            <a:spAutoFit/>
          </a:bodyPr>
          <a:lstStyle/>
          <a:p>
            <a:pPr marL="12700" algn="just">
              <a:spcBef>
                <a:spcPts val="100"/>
              </a:spcBef>
            </a:pPr>
            <a:r>
              <a:rPr lang="it-IT" sz="2400" i="1" spc="-120" dirty="0">
                <a:solidFill>
                  <a:srgbClr val="0070C0"/>
                </a:solidFill>
                <a:latin typeface="Calibri" panose="020F0502020204030204" pitchFamily="34" charset="0"/>
                <a:cs typeface="Calibri" panose="020F0502020204030204" pitchFamily="34" charset="0"/>
              </a:rPr>
              <a:t>Dalla Delibera ANAC  1134/2017</a:t>
            </a:r>
            <a:r>
              <a:rPr lang="it-IT" sz="2400" spc="-120" dirty="0">
                <a:solidFill>
                  <a:srgbClr val="0070C0"/>
                </a:solidFill>
                <a:latin typeface="Calibri" panose="020F0502020204030204" pitchFamily="34" charset="0"/>
                <a:cs typeface="Calibri" panose="020F0502020204030204" pitchFamily="34" charset="0"/>
              </a:rPr>
              <a:t>: </a:t>
            </a:r>
          </a:p>
          <a:p>
            <a:pPr marL="12700" algn="just">
              <a:spcBef>
                <a:spcPts val="100"/>
              </a:spcBef>
            </a:pPr>
            <a:endParaRPr lang="it-IT" sz="2400" spc="-120" dirty="0">
              <a:solidFill>
                <a:srgbClr val="0070C0"/>
              </a:solidFill>
              <a:latin typeface="Calibri" panose="020F0502020204030204" pitchFamily="34" charset="0"/>
              <a:cs typeface="Calibri" panose="020F0502020204030204" pitchFamily="34" charset="0"/>
            </a:endParaRP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Il co. 2-bis dell’art. 1 della L. 190/2012, introdotto dal </a:t>
            </a:r>
            <a:r>
              <a:rPr lang="it-IT" sz="2400" spc="-120" dirty="0" err="1">
                <a:solidFill>
                  <a:srgbClr val="0070C0"/>
                </a:solidFill>
                <a:latin typeface="Calibri" panose="020F0502020204030204" pitchFamily="34" charset="0"/>
                <a:cs typeface="Calibri" panose="020F0502020204030204" pitchFamily="34" charset="0"/>
              </a:rPr>
              <a:t>D.Lgs.</a:t>
            </a:r>
            <a:r>
              <a:rPr lang="it-IT" sz="2400" spc="-120" dirty="0">
                <a:solidFill>
                  <a:srgbClr val="0070C0"/>
                </a:solidFill>
                <a:latin typeface="Calibri" panose="020F0502020204030204" pitchFamily="34" charset="0"/>
                <a:cs typeface="Calibri" panose="020F0502020204030204" pitchFamily="34" charset="0"/>
              </a:rPr>
              <a:t> 97/2016, non ha reso obbligatoria l’adozione del MOG231.</a:t>
            </a:r>
          </a:p>
          <a:p>
            <a:pPr marL="12700" algn="just">
              <a:spcBef>
                <a:spcPts val="100"/>
              </a:spcBef>
            </a:pPr>
            <a:endParaRPr lang="it-IT" sz="2400" spc="-120" dirty="0">
              <a:solidFill>
                <a:srgbClr val="0070C0"/>
              </a:solidFill>
              <a:latin typeface="Calibri" panose="020F0502020204030204" pitchFamily="34" charset="0"/>
              <a:cs typeface="Calibri" panose="020F0502020204030204" pitchFamily="34" charset="0"/>
            </a:endParaRP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Tale adozione è, però, </a:t>
            </a:r>
            <a:r>
              <a:rPr lang="it-IT" sz="2400" spc="-120" dirty="0">
                <a:solidFill>
                  <a:srgbClr val="FF0000"/>
                </a:solidFill>
                <a:latin typeface="Calibri" panose="020F0502020204030204" pitchFamily="34" charset="0"/>
                <a:cs typeface="Calibri" panose="020F0502020204030204" pitchFamily="34" charset="0"/>
              </a:rPr>
              <a:t>fortemente raccomandata</a:t>
            </a:r>
            <a:r>
              <a:rPr lang="it-IT" sz="2400" spc="-120" dirty="0">
                <a:solidFill>
                  <a:srgbClr val="0070C0"/>
                </a:solidFill>
                <a:latin typeface="Calibri" panose="020F0502020204030204" pitchFamily="34" charset="0"/>
                <a:cs typeface="Calibri" panose="020F0502020204030204" pitchFamily="34" charset="0"/>
              </a:rPr>
              <a:t>, almeno contestualmente alle misure integrative anticorruzione. </a:t>
            </a:r>
          </a:p>
          <a:p>
            <a:pPr marL="12700" algn="just">
              <a:spcBef>
                <a:spcPts val="100"/>
              </a:spcBef>
            </a:pPr>
            <a:endParaRPr lang="it-IT" sz="2400" spc="-120" dirty="0">
              <a:solidFill>
                <a:srgbClr val="0070C0"/>
              </a:solidFill>
              <a:latin typeface="Calibri" panose="020F0502020204030204" pitchFamily="34" charset="0"/>
              <a:cs typeface="Calibri" panose="020F0502020204030204" pitchFamily="34" charset="0"/>
            </a:endParaRP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Le società che decidano di </a:t>
            </a:r>
            <a:r>
              <a:rPr lang="it-IT" sz="2400" b="1" spc="-120" dirty="0">
                <a:solidFill>
                  <a:srgbClr val="0070C0"/>
                </a:solidFill>
                <a:latin typeface="Calibri" panose="020F0502020204030204" pitchFamily="34" charset="0"/>
                <a:cs typeface="Calibri" panose="020F0502020204030204" pitchFamily="34" charset="0"/>
              </a:rPr>
              <a:t>non adottare </a:t>
            </a:r>
            <a:r>
              <a:rPr lang="it-IT" sz="2400" spc="-120" dirty="0">
                <a:solidFill>
                  <a:srgbClr val="0070C0"/>
                </a:solidFill>
                <a:latin typeface="Calibri" panose="020F0502020204030204" pitchFamily="34" charset="0"/>
                <a:cs typeface="Calibri" panose="020F0502020204030204" pitchFamily="34" charset="0"/>
              </a:rPr>
              <a:t>il “modello 231” e i limitarsi all’adozione del documento contenente le misure anticorruzione dovranno moti vare tale decisione. L ’ANAC, in sede di vigilanza, verificherà quindi l’adozione e la qualità delle misure d i prevenzione della corruzione.</a:t>
            </a:r>
          </a:p>
          <a:p>
            <a:pPr marL="12700" algn="just">
              <a:spcBef>
                <a:spcPts val="100"/>
              </a:spcBef>
            </a:pPr>
            <a:endParaRPr lang="it-IT" sz="2400" spc="-120" dirty="0">
              <a:solidFill>
                <a:srgbClr val="0070C0"/>
              </a:solidFill>
              <a:latin typeface="Calibri" panose="020F0502020204030204" pitchFamily="34" charset="0"/>
              <a:cs typeface="Calibri" panose="020F0502020204030204" pitchFamily="34" charset="0"/>
            </a:endParaRPr>
          </a:p>
          <a:p>
            <a:pPr marL="12700" algn="just">
              <a:spcBef>
                <a:spcPts val="100"/>
              </a:spcBef>
            </a:pPr>
            <a:endParaRPr lang="it-IT" sz="2200" spc="-120" dirty="0">
              <a:solidFill>
                <a:srgbClr val="0070C0"/>
              </a:solidFill>
              <a:latin typeface="Calibri" panose="020F0502020204030204" pitchFamily="34" charset="0"/>
              <a:cs typeface="Calibri" panose="020F0502020204030204" pitchFamily="34" charset="0"/>
            </a:endParaRPr>
          </a:p>
        </p:txBody>
      </p:sp>
      <p:sp>
        <p:nvSpPr>
          <p:cNvPr id="2" name="CasellaDiTesto 1">
            <a:extLst>
              <a:ext uri="{FF2B5EF4-FFF2-40B4-BE49-F238E27FC236}">
                <a16:creationId xmlns:a16="http://schemas.microsoft.com/office/drawing/2014/main" id="{820F113B-F2DB-4B9A-ABEF-BEB9F98D9CF5}"/>
              </a:ext>
            </a:extLst>
          </p:cNvPr>
          <p:cNvSpPr txBox="1"/>
          <p:nvPr/>
        </p:nvSpPr>
        <p:spPr>
          <a:xfrm>
            <a:off x="1878676" y="556953"/>
            <a:ext cx="5036863" cy="461665"/>
          </a:xfrm>
          <a:prstGeom prst="rect">
            <a:avLst/>
          </a:prstGeom>
          <a:noFill/>
        </p:spPr>
        <p:txBody>
          <a:bodyPr wrap="square" rtlCol="0">
            <a:spAutoFit/>
          </a:bodyPr>
          <a:lstStyle/>
          <a:p>
            <a:pPr marL="12700" algn="ctr">
              <a:spcBef>
                <a:spcPts val="100"/>
              </a:spcBef>
            </a:pPr>
            <a:r>
              <a:rPr lang="it-IT" sz="2400" b="1" spc="-120" dirty="0">
                <a:solidFill>
                  <a:srgbClr val="0070C0"/>
                </a:solidFill>
                <a:latin typeface="Calibri" panose="020F0502020204030204" pitchFamily="34" charset="0"/>
                <a:cs typeface="Calibri" panose="020F0502020204030204" pitchFamily="34" charset="0"/>
              </a:rPr>
              <a:t>Adozione del MOG231</a:t>
            </a:r>
          </a:p>
        </p:txBody>
      </p:sp>
      <p:sp>
        <p:nvSpPr>
          <p:cNvPr id="11" name="object 17">
            <a:extLst>
              <a:ext uri="{FF2B5EF4-FFF2-40B4-BE49-F238E27FC236}">
                <a16:creationId xmlns:a16="http://schemas.microsoft.com/office/drawing/2014/main" id="{F3E4C39E-ED31-4A5E-9A09-F34069C6B415}"/>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7669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06017" y="-13826"/>
            <a:ext cx="9236766"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8. Modello Organizzativo 231 – Volsca Ambiente e Servizi Spa</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517267" y="904261"/>
            <a:ext cx="8931533" cy="3398366"/>
          </a:xfrm>
          <a:prstGeom prst="rect">
            <a:avLst/>
          </a:prstGeom>
        </p:spPr>
        <p:txBody>
          <a:bodyPr vert="horz" wrap="square" lIns="0" tIns="10160" rIns="0" bIns="0" rtlCol="0">
            <a:spAutoFit/>
          </a:bodyPr>
          <a:lstStyle/>
          <a:p>
            <a:pPr marL="12700" algn="just">
              <a:spcBef>
                <a:spcPts val="100"/>
              </a:spcBef>
            </a:pPr>
            <a:r>
              <a:rPr lang="it-IT" sz="2400" b="1" spc="-120" dirty="0">
                <a:solidFill>
                  <a:srgbClr val="0070C0"/>
                </a:solidFill>
                <a:latin typeface="Calibri" panose="020F0502020204030204" pitchFamily="34" charset="0"/>
                <a:cs typeface="Calibri" panose="020F0502020204030204" pitchFamily="34" charset="0"/>
              </a:rPr>
              <a:t>Missione</a:t>
            </a: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La Società opera nell’alveo dei servizi di interesse generale di cui all’art. 2 comma 1 </a:t>
            </a:r>
            <a:r>
              <a:rPr lang="it-IT" sz="2400" spc="-120" dirty="0" err="1">
                <a:solidFill>
                  <a:srgbClr val="0070C0"/>
                </a:solidFill>
                <a:latin typeface="Calibri" panose="020F0502020204030204" pitchFamily="34" charset="0"/>
                <a:cs typeface="Calibri" panose="020F0502020204030204" pitchFamily="34" charset="0"/>
              </a:rPr>
              <a:t>lett</a:t>
            </a:r>
            <a:r>
              <a:rPr lang="it-IT" sz="2400" spc="-120" dirty="0">
                <a:solidFill>
                  <a:srgbClr val="0070C0"/>
                </a:solidFill>
                <a:latin typeface="Calibri" panose="020F0502020204030204" pitchFamily="34" charset="0"/>
                <a:cs typeface="Calibri" panose="020F0502020204030204" pitchFamily="34" charset="0"/>
              </a:rPr>
              <a:t> h) del </a:t>
            </a:r>
            <a:r>
              <a:rPr lang="it-IT" sz="2400" spc="-120" dirty="0" err="1">
                <a:solidFill>
                  <a:srgbClr val="0070C0"/>
                </a:solidFill>
                <a:latin typeface="Calibri" panose="020F0502020204030204" pitchFamily="34" charset="0"/>
                <a:cs typeface="Calibri" panose="020F0502020204030204" pitchFamily="34" charset="0"/>
              </a:rPr>
              <a:t>D.Lgs.</a:t>
            </a:r>
            <a:r>
              <a:rPr lang="it-IT" sz="2400" spc="-120" dirty="0">
                <a:solidFill>
                  <a:srgbClr val="0070C0"/>
                </a:solidFill>
                <a:latin typeface="Calibri" panose="020F0502020204030204" pitchFamily="34" charset="0"/>
                <a:cs typeface="Calibri" panose="020F0502020204030204" pitchFamily="34" charset="0"/>
              </a:rPr>
              <a:t> 175/2016 necessari per il perseguimento delle finalità istituzionali degli enti soci e ha ad oggetto le attività previste dal medesimo </a:t>
            </a:r>
            <a:r>
              <a:rPr lang="it-IT" sz="2400" spc="-120" dirty="0" err="1">
                <a:solidFill>
                  <a:srgbClr val="0070C0"/>
                </a:solidFill>
                <a:latin typeface="Calibri" panose="020F0502020204030204" pitchFamily="34" charset="0"/>
                <a:cs typeface="Calibri" panose="020F0502020204030204" pitchFamily="34" charset="0"/>
              </a:rPr>
              <a:t>D.Lgs.</a:t>
            </a:r>
            <a:r>
              <a:rPr lang="it-IT" sz="2400" spc="-120" dirty="0">
                <a:solidFill>
                  <a:srgbClr val="0070C0"/>
                </a:solidFill>
                <a:latin typeface="Calibri" panose="020F0502020204030204" pitchFamily="34" charset="0"/>
                <a:cs typeface="Calibri" panose="020F0502020204030204" pitchFamily="34" charset="0"/>
              </a:rPr>
              <a:t> 175/2016 all’art. 4 comma 2 lett. a) d) ed e). </a:t>
            </a: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In particolare, la Società ha per oggetto i </a:t>
            </a:r>
            <a:r>
              <a:rPr lang="it-IT" sz="2400" b="1" spc="-120" dirty="0">
                <a:solidFill>
                  <a:srgbClr val="0070C0"/>
                </a:solidFill>
                <a:latin typeface="Calibri" panose="020F0502020204030204" pitchFamily="34" charset="0"/>
                <a:cs typeface="Calibri" panose="020F0502020204030204" pitchFamily="34" charset="0"/>
              </a:rPr>
              <a:t>servizi di igiene urbana.</a:t>
            </a:r>
          </a:p>
          <a:p>
            <a:pPr marL="12700" algn="just">
              <a:spcBef>
                <a:spcPts val="100"/>
              </a:spcBef>
            </a:pPr>
            <a:endParaRPr lang="it-IT" sz="2400" b="1" spc="-120" dirty="0">
              <a:solidFill>
                <a:srgbClr val="0070C0"/>
              </a:solidFill>
              <a:latin typeface="Calibri" panose="020F0502020204030204" pitchFamily="34" charset="0"/>
              <a:cs typeface="Calibri" panose="020F0502020204030204" pitchFamily="34" charset="0"/>
            </a:endParaRPr>
          </a:p>
          <a:p>
            <a:pPr marL="355600" indent="-342900" algn="just">
              <a:spcBef>
                <a:spcPts val="100"/>
              </a:spcBef>
              <a:buFont typeface="Arial" panose="020B0604020202020204" pitchFamily="34" charset="0"/>
              <a:buChar char="•"/>
            </a:pPr>
            <a:r>
              <a:rPr lang="it-IT" sz="2400" spc="-120" dirty="0">
                <a:solidFill>
                  <a:srgbClr val="0070C0"/>
                </a:solidFill>
                <a:latin typeface="Calibri" panose="020F0502020204030204" pitchFamily="34" charset="0"/>
                <a:cs typeface="Calibri" panose="020F0502020204030204" pitchFamily="34" charset="0"/>
                <a:hlinkClick r:id="rId2" action="ppaction://hlinkfile" tooltip="Statuto"/>
              </a:rPr>
              <a:t>Statuto</a:t>
            </a:r>
            <a:endParaRPr lang="it-IT" sz="2400" spc="-120" dirty="0">
              <a:solidFill>
                <a:srgbClr val="0070C0"/>
              </a:solidFill>
              <a:latin typeface="Calibri" panose="020F0502020204030204" pitchFamily="34" charset="0"/>
              <a:cs typeface="Calibri" panose="020F0502020204030204" pitchFamily="34" charset="0"/>
            </a:endParaRPr>
          </a:p>
          <a:p>
            <a:pPr marL="355600" indent="-342900" algn="just">
              <a:spcBef>
                <a:spcPts val="100"/>
              </a:spcBef>
              <a:buFont typeface="Arial" panose="020B0604020202020204" pitchFamily="34" charset="0"/>
              <a:buChar char="•"/>
            </a:pPr>
            <a:r>
              <a:rPr lang="it-IT" sz="2400" spc="-120" dirty="0">
                <a:solidFill>
                  <a:srgbClr val="0070C0"/>
                </a:solidFill>
                <a:latin typeface="Calibri" panose="020F0502020204030204" pitchFamily="34" charset="0"/>
                <a:cs typeface="Calibri" panose="020F0502020204030204" pitchFamily="34" charset="0"/>
                <a:hlinkClick r:id="rId3" action="ppaction://hlinkfile" tooltip="Visura"/>
              </a:rPr>
              <a:t>Visura Camerale</a:t>
            </a:r>
            <a:endParaRPr lang="it-IT" sz="2400" spc="-120" dirty="0">
              <a:solidFill>
                <a:srgbClr val="0070C0"/>
              </a:solidFill>
              <a:latin typeface="Calibri" panose="020F0502020204030204" pitchFamily="34" charset="0"/>
              <a:cs typeface="Calibri" panose="020F0502020204030204" pitchFamily="34" charset="0"/>
            </a:endParaRPr>
          </a:p>
        </p:txBody>
      </p:sp>
      <p:sp>
        <p:nvSpPr>
          <p:cNvPr id="11" name="object 17">
            <a:extLst>
              <a:ext uri="{FF2B5EF4-FFF2-40B4-BE49-F238E27FC236}">
                <a16:creationId xmlns:a16="http://schemas.microsoft.com/office/drawing/2014/main" id="{B96F7154-CA51-4BF2-A939-65AF3935ACF7}"/>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9863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06017" y="-13826"/>
            <a:ext cx="9236766"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9. Modello Organizzativo 231 – Assetto Istituzionale</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517267" y="825591"/>
            <a:ext cx="8931533" cy="4544834"/>
          </a:xfrm>
          <a:prstGeom prst="rect">
            <a:avLst/>
          </a:prstGeom>
        </p:spPr>
        <p:txBody>
          <a:bodyPr vert="horz" wrap="square" lIns="0" tIns="10160" rIns="0" bIns="0" rtlCol="0">
            <a:spAutoFit/>
          </a:bodyPr>
          <a:lstStyle/>
          <a:p>
            <a:pPr marL="12700" algn="just">
              <a:spcBef>
                <a:spcPts val="100"/>
              </a:spcBef>
            </a:pPr>
            <a:r>
              <a:rPr lang="it-IT" sz="2400" b="1" spc="-120" dirty="0">
                <a:solidFill>
                  <a:srgbClr val="0070C0"/>
                </a:solidFill>
                <a:latin typeface="Calibri" panose="020F0502020204030204" pitchFamily="34" charset="0"/>
                <a:cs typeface="Calibri" panose="020F0502020204030204" pitchFamily="34" charset="0"/>
              </a:rPr>
              <a:t>Organi e Soggetti</a:t>
            </a:r>
          </a:p>
          <a:p>
            <a:pPr marL="12700" algn="just">
              <a:spcBef>
                <a:spcPts val="100"/>
              </a:spcBef>
            </a:pPr>
            <a:endParaRPr lang="it-IT" sz="2400" b="1" spc="-120" dirty="0">
              <a:solidFill>
                <a:srgbClr val="0070C0"/>
              </a:solidFill>
              <a:latin typeface="Calibri" panose="020F0502020204030204" pitchFamily="34" charset="0"/>
              <a:cs typeface="Calibri" panose="020F0502020204030204" pitchFamily="34" charset="0"/>
            </a:endParaRP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La società è amministrata, in conformità alle previsioni di legge sulle società pubbliche, da un amministratore unico o, previa deliberazione dell’assemblea motivata da specifiche ragioni di adeguatezza, da un consiglio di amministrazione composto da un numero di tre o di cinque componenti.</a:t>
            </a:r>
          </a:p>
          <a:p>
            <a:pPr marL="355600" indent="-342900" algn="just">
              <a:spcBef>
                <a:spcPts val="100"/>
              </a:spcBef>
              <a:buFont typeface="Arial" panose="020B0604020202020204" pitchFamily="34" charset="0"/>
              <a:buChar char="•"/>
            </a:pPr>
            <a:r>
              <a:rPr lang="it-IT" sz="2400" spc="-120" dirty="0">
                <a:solidFill>
                  <a:srgbClr val="0070C0"/>
                </a:solidFill>
                <a:latin typeface="Calibri" panose="020F0502020204030204" pitchFamily="34" charset="0"/>
                <a:cs typeface="Calibri" panose="020F0502020204030204" pitchFamily="34" charset="0"/>
              </a:rPr>
              <a:t>Consiglio di Amministrazione</a:t>
            </a:r>
          </a:p>
          <a:p>
            <a:pPr marL="355600" indent="-342900" algn="just">
              <a:spcBef>
                <a:spcPts val="100"/>
              </a:spcBef>
              <a:buFont typeface="Arial" panose="020B0604020202020204" pitchFamily="34" charset="0"/>
              <a:buChar char="•"/>
            </a:pPr>
            <a:r>
              <a:rPr lang="it-IT" sz="2400" spc="-120" dirty="0">
                <a:solidFill>
                  <a:srgbClr val="0070C0"/>
                </a:solidFill>
                <a:latin typeface="Calibri" panose="020F0502020204030204" pitchFamily="34" charset="0"/>
                <a:cs typeface="Calibri" panose="020F0502020204030204" pitchFamily="34" charset="0"/>
              </a:rPr>
              <a:t>Collegio sindacale</a:t>
            </a:r>
          </a:p>
          <a:p>
            <a:pPr marL="355600" indent="-342900" algn="just">
              <a:spcBef>
                <a:spcPts val="100"/>
              </a:spcBef>
              <a:buFont typeface="Arial" panose="020B0604020202020204" pitchFamily="34" charset="0"/>
              <a:buChar char="•"/>
            </a:pPr>
            <a:r>
              <a:rPr lang="it-IT" sz="2400" spc="-120" dirty="0">
                <a:solidFill>
                  <a:srgbClr val="0070C0"/>
                </a:solidFill>
                <a:latin typeface="Calibri" panose="020F0502020204030204" pitchFamily="34" charset="0"/>
                <a:cs typeface="Calibri" panose="020F0502020204030204" pitchFamily="34" charset="0"/>
              </a:rPr>
              <a:t>Presidente</a:t>
            </a:r>
          </a:p>
          <a:p>
            <a:pPr marL="355600" indent="-342900" algn="just">
              <a:spcBef>
                <a:spcPts val="100"/>
              </a:spcBef>
              <a:buFont typeface="Arial" panose="020B0604020202020204" pitchFamily="34" charset="0"/>
              <a:buChar char="•"/>
            </a:pPr>
            <a:r>
              <a:rPr lang="it-IT" sz="2400" spc="-120" dirty="0">
                <a:solidFill>
                  <a:srgbClr val="0070C0"/>
                </a:solidFill>
                <a:latin typeface="Calibri" panose="020F0502020204030204" pitchFamily="34" charset="0"/>
                <a:cs typeface="Calibri" panose="020F0502020204030204" pitchFamily="34" charset="0"/>
              </a:rPr>
              <a:t>Comitato di indirizzo strategico e di controllo</a:t>
            </a:r>
          </a:p>
          <a:p>
            <a:pPr marL="355600" indent="-342900" algn="just">
              <a:spcBef>
                <a:spcPts val="100"/>
              </a:spcBef>
              <a:buFont typeface="Arial" panose="020B0604020202020204" pitchFamily="34" charset="0"/>
              <a:buChar char="•"/>
            </a:pPr>
            <a:r>
              <a:rPr lang="it-IT" sz="2400" spc="-120" dirty="0">
                <a:solidFill>
                  <a:srgbClr val="0070C0"/>
                </a:solidFill>
                <a:latin typeface="Calibri" panose="020F0502020204030204" pitchFamily="34" charset="0"/>
                <a:cs typeface="Calibri" panose="020F0502020204030204" pitchFamily="34" charset="0"/>
              </a:rPr>
              <a:t>Organismo di Vigilanza:</a:t>
            </a:r>
          </a:p>
          <a:p>
            <a:pPr marL="355600" indent="-342900" algn="just">
              <a:spcBef>
                <a:spcPts val="100"/>
              </a:spcBef>
              <a:buFont typeface="Arial" panose="020B0604020202020204" pitchFamily="34" charset="0"/>
              <a:buChar char="•"/>
            </a:pPr>
            <a:r>
              <a:rPr lang="it-IT" sz="2400" spc="-120" dirty="0">
                <a:solidFill>
                  <a:srgbClr val="0070C0"/>
                </a:solidFill>
                <a:latin typeface="Calibri" panose="020F0502020204030204" pitchFamily="34" charset="0"/>
                <a:cs typeface="Calibri" panose="020F0502020204030204" pitchFamily="34" charset="0"/>
              </a:rPr>
              <a:t>Responsabile della prevenzione della corruzione e della trasparenza</a:t>
            </a:r>
            <a:endParaRPr lang="it-IT" sz="2400" b="1" spc="-120" dirty="0">
              <a:solidFill>
                <a:srgbClr val="0070C0"/>
              </a:solidFill>
              <a:latin typeface="Calibri" panose="020F0502020204030204" pitchFamily="34" charset="0"/>
              <a:cs typeface="Calibri" panose="020F0502020204030204" pitchFamily="34" charset="0"/>
            </a:endParaRPr>
          </a:p>
        </p:txBody>
      </p:sp>
      <p:sp>
        <p:nvSpPr>
          <p:cNvPr id="11" name="object 17">
            <a:extLst>
              <a:ext uri="{FF2B5EF4-FFF2-40B4-BE49-F238E27FC236}">
                <a16:creationId xmlns:a16="http://schemas.microsoft.com/office/drawing/2014/main" id="{AADD9F34-3672-4D3A-996E-F576C81AF628}"/>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5029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06017" y="-13826"/>
            <a:ext cx="9236766"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10. Modello Organizzativo 231 – Governance</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517267" y="904261"/>
            <a:ext cx="8931533" cy="4878259"/>
          </a:xfrm>
          <a:prstGeom prst="rect">
            <a:avLst/>
          </a:prstGeom>
        </p:spPr>
        <p:txBody>
          <a:bodyPr vert="horz" wrap="square" lIns="0" tIns="10160" rIns="0" bIns="0" rtlCol="0">
            <a:spAutoFit/>
          </a:bodyPr>
          <a:lstStyle/>
          <a:p>
            <a:pPr marL="12700" algn="just">
              <a:spcBef>
                <a:spcPts val="100"/>
              </a:spcBef>
            </a:pPr>
            <a:r>
              <a:rPr lang="it-IT" sz="2200" spc="-120" dirty="0">
                <a:solidFill>
                  <a:srgbClr val="0070C0"/>
                </a:solidFill>
                <a:latin typeface="Calibri" panose="020F0502020204030204" pitchFamily="34" charset="0"/>
                <a:cs typeface="Calibri" panose="020F0502020204030204" pitchFamily="34" charset="0"/>
              </a:rPr>
              <a:t>La Società è dotata di un insieme di strumenti di governo dell’organizzazione che garantiscono il funzionamento della Società e che possono essere così riassunti:</a:t>
            </a:r>
          </a:p>
          <a:p>
            <a:pPr marL="355600" indent="-342900" algn="just">
              <a:spcBef>
                <a:spcPts val="100"/>
              </a:spcBef>
              <a:buFont typeface="Arial" panose="020B0604020202020204" pitchFamily="34" charset="0"/>
              <a:buChar char="•"/>
            </a:pPr>
            <a:r>
              <a:rPr lang="it-IT" sz="2200" b="1" spc="-120" dirty="0">
                <a:solidFill>
                  <a:srgbClr val="0070C0"/>
                </a:solidFill>
                <a:latin typeface="Calibri" panose="020F0502020204030204" pitchFamily="34" charset="0"/>
                <a:cs typeface="Calibri" panose="020F0502020204030204" pitchFamily="34" charset="0"/>
              </a:rPr>
              <a:t>Statuto</a:t>
            </a:r>
          </a:p>
          <a:p>
            <a:pPr marL="355600" indent="-342900" algn="just">
              <a:spcBef>
                <a:spcPts val="100"/>
              </a:spcBef>
              <a:buFont typeface="Arial" panose="020B0604020202020204" pitchFamily="34" charset="0"/>
              <a:buChar char="•"/>
            </a:pPr>
            <a:r>
              <a:rPr lang="it-IT" sz="2200" b="1" spc="-120" dirty="0">
                <a:solidFill>
                  <a:srgbClr val="0070C0"/>
                </a:solidFill>
                <a:latin typeface="Calibri" panose="020F0502020204030204" pitchFamily="34" charset="0"/>
                <a:cs typeface="Calibri" panose="020F0502020204030204" pitchFamily="34" charset="0"/>
              </a:rPr>
              <a:t>Sistema Procedurale: </a:t>
            </a:r>
            <a:r>
              <a:rPr lang="it-IT" sz="2200" spc="-120" dirty="0">
                <a:solidFill>
                  <a:srgbClr val="0070C0"/>
                </a:solidFill>
                <a:latin typeface="Calibri" panose="020F0502020204030204" pitchFamily="34" charset="0"/>
                <a:cs typeface="Calibri" panose="020F0502020204030204" pitchFamily="34" charset="0"/>
              </a:rPr>
              <a:t>comprende l’insieme delle norme (linee guida, procedure e istruzioni) che regolamentano le responsabilità e le modalità di esecuzione delle attività e delle fasi che costituiscono i processi aziendali.</a:t>
            </a:r>
          </a:p>
          <a:p>
            <a:pPr marL="355600" indent="-342900" algn="just">
              <a:spcBef>
                <a:spcPts val="100"/>
              </a:spcBef>
              <a:buFont typeface="Arial" panose="020B0604020202020204" pitchFamily="34" charset="0"/>
              <a:buChar char="•"/>
            </a:pPr>
            <a:r>
              <a:rPr lang="it-IT" sz="2200" b="1" spc="-120" dirty="0">
                <a:solidFill>
                  <a:srgbClr val="0070C0"/>
                </a:solidFill>
                <a:latin typeface="Calibri" panose="020F0502020204030204" pitchFamily="34" charset="0"/>
                <a:cs typeface="Calibri" panose="020F0502020204030204" pitchFamily="34" charset="0"/>
              </a:rPr>
              <a:t>Piano Triennale di Prevenzione della Corruzione</a:t>
            </a:r>
          </a:p>
          <a:p>
            <a:pPr marL="355600" indent="-342900" algn="just">
              <a:spcBef>
                <a:spcPts val="100"/>
              </a:spcBef>
              <a:buFont typeface="Arial" panose="020B0604020202020204" pitchFamily="34" charset="0"/>
              <a:buChar char="•"/>
            </a:pPr>
            <a:r>
              <a:rPr lang="it-IT" sz="2200" b="1" spc="-120" dirty="0">
                <a:solidFill>
                  <a:srgbClr val="0070C0"/>
                </a:solidFill>
                <a:latin typeface="Calibri" panose="020F0502020204030204" pitchFamily="34" charset="0"/>
                <a:cs typeface="Calibri" panose="020F0502020204030204" pitchFamily="34" charset="0"/>
              </a:rPr>
              <a:t>Sistema di Gestione Integrato Qualità Ambiente Salute e Sicurezza sul Lavoro </a:t>
            </a:r>
          </a:p>
          <a:p>
            <a:pPr marL="12700" algn="just">
              <a:spcBef>
                <a:spcPts val="100"/>
              </a:spcBef>
            </a:pPr>
            <a:r>
              <a:rPr lang="it-IT" sz="2200" b="1" spc="-120" dirty="0">
                <a:solidFill>
                  <a:srgbClr val="0070C0"/>
                </a:solidFill>
                <a:latin typeface="Calibri" panose="020F0502020204030204" pitchFamily="34" charset="0"/>
                <a:cs typeface="Calibri" panose="020F0502020204030204" pitchFamily="34" charset="0"/>
              </a:rPr>
              <a:t>	</a:t>
            </a:r>
            <a:r>
              <a:rPr lang="it-IT" sz="2200" spc="-120" dirty="0">
                <a:solidFill>
                  <a:srgbClr val="0070C0"/>
                </a:solidFill>
                <a:latin typeface="Calibri" panose="020F0502020204030204" pitchFamily="34" charset="0"/>
                <a:cs typeface="Calibri" panose="020F0502020204030204" pitchFamily="34" charset="0"/>
              </a:rPr>
              <a:t>- UNI EN ISO 9001:2015</a:t>
            </a:r>
          </a:p>
          <a:p>
            <a:pPr marL="12700" algn="just">
              <a:spcBef>
                <a:spcPts val="100"/>
              </a:spcBef>
            </a:pPr>
            <a:r>
              <a:rPr lang="it-IT" sz="2200" spc="-120" dirty="0">
                <a:solidFill>
                  <a:srgbClr val="0070C0"/>
                </a:solidFill>
                <a:latin typeface="Calibri" panose="020F0502020204030204" pitchFamily="34" charset="0"/>
                <a:cs typeface="Calibri" panose="020F0502020204030204" pitchFamily="34" charset="0"/>
              </a:rPr>
              <a:t>	- UNI EN ISO 14001:2015</a:t>
            </a:r>
          </a:p>
          <a:p>
            <a:pPr marL="12700" algn="just">
              <a:spcBef>
                <a:spcPts val="100"/>
              </a:spcBef>
            </a:pPr>
            <a:r>
              <a:rPr lang="it-IT" sz="2200" spc="-120" dirty="0">
                <a:solidFill>
                  <a:srgbClr val="0070C0"/>
                </a:solidFill>
                <a:latin typeface="Calibri" panose="020F0502020204030204" pitchFamily="34" charset="0"/>
                <a:cs typeface="Calibri" panose="020F0502020204030204" pitchFamily="34" charset="0"/>
              </a:rPr>
              <a:t>	- OHSAS - UNI EN ISO 45001:2018</a:t>
            </a:r>
          </a:p>
          <a:p>
            <a:pPr marL="355600" indent="-342900" algn="just">
              <a:spcBef>
                <a:spcPts val="100"/>
              </a:spcBef>
              <a:buFont typeface="Arial" panose="020B0604020202020204" pitchFamily="34" charset="0"/>
              <a:buChar char="•"/>
            </a:pPr>
            <a:r>
              <a:rPr lang="it-IT" sz="2200" b="1" spc="-120" dirty="0">
                <a:solidFill>
                  <a:srgbClr val="0070C0"/>
                </a:solidFill>
                <a:latin typeface="Calibri" panose="020F0502020204030204" pitchFamily="34" charset="0"/>
                <a:cs typeface="Calibri" panose="020F0502020204030204" pitchFamily="34" charset="0"/>
              </a:rPr>
              <a:t>Organigramma aziendale</a:t>
            </a:r>
          </a:p>
          <a:p>
            <a:pPr marL="355600" indent="-342900" algn="just">
              <a:spcBef>
                <a:spcPts val="100"/>
              </a:spcBef>
              <a:buFont typeface="Arial" panose="020B0604020202020204" pitchFamily="34" charset="0"/>
              <a:buChar char="•"/>
            </a:pPr>
            <a:r>
              <a:rPr lang="it-IT" sz="2200" b="1" spc="-120" dirty="0">
                <a:solidFill>
                  <a:srgbClr val="0070C0"/>
                </a:solidFill>
                <a:latin typeface="Calibri" panose="020F0502020204030204" pitchFamily="34" charset="0"/>
                <a:cs typeface="Calibri" panose="020F0502020204030204" pitchFamily="34" charset="0"/>
              </a:rPr>
              <a:t>Controllo contabile</a:t>
            </a:r>
          </a:p>
          <a:p>
            <a:pPr marL="355600" indent="-342900" algn="just">
              <a:spcBef>
                <a:spcPts val="100"/>
              </a:spcBef>
              <a:buFont typeface="Arial" panose="020B0604020202020204" pitchFamily="34" charset="0"/>
              <a:buChar char="•"/>
            </a:pPr>
            <a:r>
              <a:rPr lang="it-IT" sz="2200" b="1" spc="-120" dirty="0">
                <a:solidFill>
                  <a:srgbClr val="0070C0"/>
                </a:solidFill>
                <a:latin typeface="Calibri" panose="020F0502020204030204" pitchFamily="34" charset="0"/>
                <a:cs typeface="Calibri" panose="020F0502020204030204" pitchFamily="34" charset="0"/>
              </a:rPr>
              <a:t>Controllo analogo</a:t>
            </a:r>
          </a:p>
        </p:txBody>
      </p:sp>
      <p:sp>
        <p:nvSpPr>
          <p:cNvPr id="11" name="object 17">
            <a:extLst>
              <a:ext uri="{FF2B5EF4-FFF2-40B4-BE49-F238E27FC236}">
                <a16:creationId xmlns:a16="http://schemas.microsoft.com/office/drawing/2014/main" id="{1B175EC1-251F-404E-816E-F06C5DB5AFE2}"/>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6787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06017" y="-13826"/>
            <a:ext cx="9236766"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11. Modello Organizzativo 231 – Atti e </a:t>
            </a:r>
            <a:r>
              <a:rPr lang="it-IT" sz="2400" b="1" spc="-5" dirty="0" err="1">
                <a:solidFill>
                  <a:srgbClr val="FFFFFF"/>
                </a:solidFill>
                <a:latin typeface="Calibri" panose="020F0502020204030204" pitchFamily="34" charset="0"/>
                <a:cs typeface="Calibri" panose="020F0502020204030204" pitchFamily="34" charset="0"/>
              </a:rPr>
              <a:t>Determine</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517267" y="1078829"/>
            <a:ext cx="8931533" cy="1143903"/>
          </a:xfrm>
          <a:prstGeom prst="rect">
            <a:avLst/>
          </a:prstGeom>
        </p:spPr>
        <p:txBody>
          <a:bodyPr vert="horz" wrap="square" lIns="0" tIns="10160" rIns="0" bIns="0" rtlCol="0">
            <a:spAutoFit/>
          </a:bodyPr>
          <a:lstStyle/>
          <a:p>
            <a:pPr marL="355600" indent="-342900" algn="just">
              <a:spcBef>
                <a:spcPts val="100"/>
              </a:spcBef>
              <a:buFont typeface="Arial" panose="020B0604020202020204" pitchFamily="34" charset="0"/>
              <a:buChar char="•"/>
            </a:pPr>
            <a:r>
              <a:rPr lang="it-IT" sz="2400" b="1" spc="-120" dirty="0">
                <a:solidFill>
                  <a:srgbClr val="0070C0"/>
                </a:solidFill>
                <a:latin typeface="Calibri" panose="020F0502020204030204" pitchFamily="34" charset="0"/>
                <a:cs typeface="Calibri" panose="020F0502020204030204" pitchFamily="34" charset="0"/>
                <a:hlinkClick r:id="rId2" action="ppaction://hlinkfile" tooltip="Affidamento"/>
              </a:rPr>
              <a:t>Determina di affidamento MOG 231</a:t>
            </a:r>
            <a:endParaRPr lang="it-IT" sz="2400" b="1" spc="-120" dirty="0">
              <a:solidFill>
                <a:srgbClr val="0070C0"/>
              </a:solidFill>
              <a:latin typeface="Calibri" panose="020F0502020204030204" pitchFamily="34" charset="0"/>
              <a:cs typeface="Calibri" panose="020F0502020204030204" pitchFamily="34" charset="0"/>
            </a:endParaRPr>
          </a:p>
          <a:p>
            <a:pPr marL="12700" algn="just">
              <a:spcBef>
                <a:spcPts val="100"/>
              </a:spcBef>
            </a:pPr>
            <a:endParaRPr lang="it-IT" sz="2400" b="1" spc="-120" dirty="0">
              <a:solidFill>
                <a:srgbClr val="0070C0"/>
              </a:solidFill>
              <a:latin typeface="Calibri" panose="020F0502020204030204" pitchFamily="34" charset="0"/>
              <a:cs typeface="Calibri" panose="020F0502020204030204" pitchFamily="34" charset="0"/>
            </a:endParaRPr>
          </a:p>
          <a:p>
            <a:pPr marL="355600" indent="-342900" algn="just">
              <a:spcBef>
                <a:spcPts val="100"/>
              </a:spcBef>
              <a:buFont typeface="Arial" panose="020B0604020202020204" pitchFamily="34" charset="0"/>
              <a:buChar char="•"/>
            </a:pPr>
            <a:r>
              <a:rPr lang="it-IT" sz="2400" b="1" spc="-120" dirty="0">
                <a:solidFill>
                  <a:srgbClr val="0070C0"/>
                </a:solidFill>
                <a:latin typeface="Calibri" panose="020F0502020204030204" pitchFamily="34" charset="0"/>
                <a:cs typeface="Calibri" panose="020F0502020204030204" pitchFamily="34" charset="0"/>
                <a:hlinkClick r:id="rId3" action="ppaction://hlinkfile" tooltip="Contratto"/>
              </a:rPr>
              <a:t>Contratto Ernest Young</a:t>
            </a:r>
            <a:endParaRPr lang="it-IT" sz="2400" b="1" spc="-120" dirty="0">
              <a:solidFill>
                <a:srgbClr val="0070C0"/>
              </a:solidFill>
              <a:latin typeface="Calibri" panose="020F0502020204030204" pitchFamily="34" charset="0"/>
              <a:cs typeface="Calibri" panose="020F0502020204030204" pitchFamily="34" charset="0"/>
            </a:endParaRPr>
          </a:p>
        </p:txBody>
      </p:sp>
      <p:sp>
        <p:nvSpPr>
          <p:cNvPr id="11" name="object 5">
            <a:extLst>
              <a:ext uri="{FF2B5EF4-FFF2-40B4-BE49-F238E27FC236}">
                <a16:creationId xmlns:a16="http://schemas.microsoft.com/office/drawing/2014/main" id="{7998C3F0-403E-453D-B357-F119B8611944}"/>
              </a:ext>
            </a:extLst>
          </p:cNvPr>
          <p:cNvSpPr txBox="1"/>
          <p:nvPr/>
        </p:nvSpPr>
        <p:spPr>
          <a:xfrm>
            <a:off x="571123" y="2728808"/>
            <a:ext cx="8931533" cy="2659702"/>
          </a:xfrm>
          <a:prstGeom prst="rect">
            <a:avLst/>
          </a:prstGeom>
        </p:spPr>
        <p:txBody>
          <a:bodyPr vert="horz" wrap="square" lIns="0" tIns="10160" rIns="0" bIns="0" rtlCol="0">
            <a:spAutoFit/>
          </a:bodyPr>
          <a:lstStyle/>
          <a:p>
            <a:pPr marL="12700" algn="just">
              <a:spcBef>
                <a:spcPts val="100"/>
              </a:spcBef>
            </a:pPr>
            <a:r>
              <a:rPr lang="it-IT" sz="2400" b="1" spc="-120" dirty="0">
                <a:solidFill>
                  <a:srgbClr val="0070C0"/>
                </a:solidFill>
                <a:latin typeface="Calibri" panose="020F0502020204030204" pitchFamily="34" charset="0"/>
                <a:cs typeface="Calibri" panose="020F0502020204030204" pitchFamily="34" charset="0"/>
              </a:rPr>
              <a:t>In data 20 giugno 2018 il </a:t>
            </a:r>
            <a:r>
              <a:rPr lang="it-IT" sz="2400" b="1" spc="-120" dirty="0" err="1">
                <a:solidFill>
                  <a:srgbClr val="0070C0"/>
                </a:solidFill>
                <a:latin typeface="Calibri" panose="020F0502020204030204" pitchFamily="34" charset="0"/>
                <a:cs typeface="Calibri" panose="020F0502020204030204" pitchFamily="34" charset="0"/>
              </a:rPr>
              <a:t>CdA</a:t>
            </a:r>
            <a:r>
              <a:rPr lang="it-IT" sz="2400" b="1" spc="-120" dirty="0">
                <a:solidFill>
                  <a:srgbClr val="0070C0"/>
                </a:solidFill>
                <a:latin typeface="Calibri" panose="020F0502020204030204" pitchFamily="34" charset="0"/>
                <a:cs typeface="Calibri" panose="020F0502020204030204" pitchFamily="34" charset="0"/>
              </a:rPr>
              <a:t> di Volsca Ambiente e Servizi </a:t>
            </a:r>
            <a:r>
              <a:rPr lang="it-IT" sz="2400" b="1" spc="-120" dirty="0" err="1">
                <a:solidFill>
                  <a:srgbClr val="0070C0"/>
                </a:solidFill>
                <a:latin typeface="Calibri" panose="020F0502020204030204" pitchFamily="34" charset="0"/>
                <a:cs typeface="Calibri" panose="020F0502020204030204" pitchFamily="34" charset="0"/>
              </a:rPr>
              <a:t>SpA</a:t>
            </a:r>
            <a:r>
              <a:rPr lang="it-IT" sz="2400" b="1" spc="-120" dirty="0">
                <a:solidFill>
                  <a:srgbClr val="0070C0"/>
                </a:solidFill>
                <a:latin typeface="Calibri" panose="020F0502020204030204" pitchFamily="34" charset="0"/>
                <a:cs typeface="Calibri" panose="020F0502020204030204" pitchFamily="34" charset="0"/>
              </a:rPr>
              <a:t> ha adottato il proprio Modello Organizzativo:</a:t>
            </a:r>
          </a:p>
          <a:p>
            <a:pPr marL="812800" lvl="1" indent="-342900" algn="just">
              <a:spcBef>
                <a:spcPts val="100"/>
              </a:spcBef>
              <a:buFont typeface="Courier New" panose="02070309020205020404" pitchFamily="49" charset="0"/>
              <a:buChar char="o"/>
            </a:pPr>
            <a:r>
              <a:rPr lang="it-IT" sz="2400" b="1" spc="-120" dirty="0">
                <a:solidFill>
                  <a:srgbClr val="0070C0"/>
                </a:solidFill>
                <a:latin typeface="Calibri" panose="020F0502020204030204" pitchFamily="34" charset="0"/>
                <a:cs typeface="Calibri" panose="020F0502020204030204" pitchFamily="34" charset="0"/>
                <a:hlinkClick r:id="rId4" action="ppaction://hlinkfile" tooltip="MOG231 - Generale"/>
              </a:rPr>
              <a:t>Parte Generale</a:t>
            </a:r>
            <a:endParaRPr lang="it-IT" sz="2400" b="1" spc="-120" dirty="0">
              <a:solidFill>
                <a:srgbClr val="0070C0"/>
              </a:solidFill>
              <a:latin typeface="Calibri" panose="020F0502020204030204" pitchFamily="34" charset="0"/>
              <a:cs typeface="Calibri" panose="020F0502020204030204" pitchFamily="34" charset="0"/>
            </a:endParaRPr>
          </a:p>
          <a:p>
            <a:pPr marL="469900" lvl="1" algn="just">
              <a:spcBef>
                <a:spcPts val="100"/>
              </a:spcBef>
            </a:pPr>
            <a:endParaRPr lang="it-IT" sz="2400" b="1" spc="-120" dirty="0">
              <a:solidFill>
                <a:srgbClr val="0070C0"/>
              </a:solidFill>
              <a:latin typeface="Calibri" panose="020F0502020204030204" pitchFamily="34" charset="0"/>
              <a:cs typeface="Calibri" panose="020F0502020204030204" pitchFamily="34" charset="0"/>
            </a:endParaRPr>
          </a:p>
          <a:p>
            <a:pPr marL="812800" lvl="1" indent="-342900" algn="just">
              <a:spcBef>
                <a:spcPts val="100"/>
              </a:spcBef>
              <a:buFont typeface="Courier New" panose="02070309020205020404" pitchFamily="49" charset="0"/>
              <a:buChar char="o"/>
            </a:pPr>
            <a:r>
              <a:rPr lang="it-IT" sz="2400" b="1" spc="-120" dirty="0">
                <a:solidFill>
                  <a:srgbClr val="0070C0"/>
                </a:solidFill>
                <a:latin typeface="Calibri" panose="020F0502020204030204" pitchFamily="34" charset="0"/>
                <a:cs typeface="Calibri" panose="020F0502020204030204" pitchFamily="34" charset="0"/>
                <a:hlinkClick r:id="rId5" action="ppaction://hlinkfile" tooltip="Mog 231 - Parte Speciale"/>
              </a:rPr>
              <a:t>Parte Speciale </a:t>
            </a:r>
            <a:endParaRPr lang="it-IT" sz="2400" b="1" spc="-120" dirty="0">
              <a:solidFill>
                <a:srgbClr val="0070C0"/>
              </a:solidFill>
              <a:latin typeface="Calibri" panose="020F0502020204030204" pitchFamily="34" charset="0"/>
              <a:cs typeface="Calibri" panose="020F0502020204030204" pitchFamily="34" charset="0"/>
            </a:endParaRPr>
          </a:p>
          <a:p>
            <a:pPr marL="469900" lvl="1" algn="just">
              <a:spcBef>
                <a:spcPts val="100"/>
              </a:spcBef>
            </a:pPr>
            <a:endParaRPr lang="it-IT" sz="2400" b="1" spc="-120" dirty="0">
              <a:solidFill>
                <a:srgbClr val="0070C0"/>
              </a:solidFill>
              <a:latin typeface="Calibri" panose="020F0502020204030204" pitchFamily="34" charset="0"/>
              <a:cs typeface="Calibri" panose="020F0502020204030204" pitchFamily="34" charset="0"/>
            </a:endParaRPr>
          </a:p>
          <a:p>
            <a:pPr marL="812800" lvl="1" indent="-342900" algn="just">
              <a:spcBef>
                <a:spcPts val="100"/>
              </a:spcBef>
              <a:buFont typeface="Courier New" panose="02070309020205020404" pitchFamily="49" charset="0"/>
              <a:buChar char="o"/>
            </a:pPr>
            <a:r>
              <a:rPr lang="it-IT" sz="2400" b="1" spc="-120" dirty="0">
                <a:solidFill>
                  <a:srgbClr val="0070C0"/>
                </a:solidFill>
                <a:latin typeface="Calibri" panose="020F0502020204030204" pitchFamily="34" charset="0"/>
                <a:cs typeface="Calibri" panose="020F0502020204030204" pitchFamily="34" charset="0"/>
                <a:hlinkClick r:id="rId6" action="ppaction://hlinkfile" tooltip="ODV"/>
              </a:rPr>
              <a:t>Regolamento ODV</a:t>
            </a:r>
            <a:endParaRPr lang="it-IT" sz="2400" b="1" spc="-120" dirty="0">
              <a:solidFill>
                <a:srgbClr val="0070C0"/>
              </a:solidFill>
              <a:latin typeface="Calibri" panose="020F0502020204030204" pitchFamily="34" charset="0"/>
              <a:cs typeface="Calibri" panose="020F0502020204030204" pitchFamily="34" charset="0"/>
            </a:endParaRPr>
          </a:p>
        </p:txBody>
      </p:sp>
      <p:sp>
        <p:nvSpPr>
          <p:cNvPr id="12" name="object 17">
            <a:extLst>
              <a:ext uri="{FF2B5EF4-FFF2-40B4-BE49-F238E27FC236}">
                <a16:creationId xmlns:a16="http://schemas.microsoft.com/office/drawing/2014/main" id="{CABC9C7B-BD0F-473B-A59A-6145EB55C1AB}"/>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58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06017" y="-13826"/>
            <a:ext cx="9236766" cy="383438"/>
          </a:xfrm>
          <a:prstGeom prst="rect">
            <a:avLst/>
          </a:prstGeom>
        </p:spPr>
        <p:txBody>
          <a:bodyPr vert="horz" wrap="square" lIns="0" tIns="13970" rIns="0" bIns="0" rtlCol="0">
            <a:spAutoFit/>
          </a:bodyPr>
          <a:lstStyle/>
          <a:p>
            <a:pPr marL="12700">
              <a:lnSpc>
                <a:spcPct val="100000"/>
              </a:lnSpc>
              <a:spcBef>
                <a:spcPts val="110"/>
              </a:spcBef>
            </a:pPr>
            <a:r>
              <a:rPr lang="it-IT" sz="2400" b="1" spc="-5">
                <a:solidFill>
                  <a:srgbClr val="FFFFFF"/>
                </a:solidFill>
                <a:latin typeface="Calibri" panose="020F0502020204030204" pitchFamily="34" charset="0"/>
                <a:cs typeface="Calibri" panose="020F0502020204030204" pitchFamily="34" charset="0"/>
              </a:rPr>
              <a:t>12. </a:t>
            </a:r>
            <a:r>
              <a:rPr lang="it-IT" sz="2400" b="1" spc="-5" dirty="0">
                <a:solidFill>
                  <a:srgbClr val="FFFFFF"/>
                </a:solidFill>
                <a:latin typeface="Calibri" panose="020F0502020204030204" pitchFamily="34" charset="0"/>
                <a:cs typeface="Calibri" panose="020F0502020204030204" pitchFamily="34" charset="0"/>
              </a:rPr>
              <a:t>Ringraziamenti</a:t>
            </a:r>
            <a:endParaRPr sz="2400" b="1" dirty="0">
              <a:latin typeface="Calibri" panose="020F0502020204030204" pitchFamily="34" charset="0"/>
              <a:cs typeface="Calibri" panose="020F0502020204030204" pitchFamily="34" charset="0"/>
            </a:endParaRPr>
          </a:p>
        </p:txBody>
      </p:sp>
      <p:pic>
        <p:nvPicPr>
          <p:cNvPr id="3" name="Immagine 2">
            <a:extLst>
              <a:ext uri="{FF2B5EF4-FFF2-40B4-BE49-F238E27FC236}">
                <a16:creationId xmlns:a16="http://schemas.microsoft.com/office/drawing/2014/main" id="{5B937ED4-E45B-4342-8236-B7980DA19401}"/>
              </a:ext>
            </a:extLst>
          </p:cNvPr>
          <p:cNvPicPr>
            <a:picLocks noChangeAspect="1"/>
          </p:cNvPicPr>
          <p:nvPr/>
        </p:nvPicPr>
        <p:blipFill>
          <a:blip r:embed="rId2"/>
          <a:stretch>
            <a:fillRect/>
          </a:stretch>
        </p:blipFill>
        <p:spPr>
          <a:xfrm>
            <a:off x="2643447" y="875955"/>
            <a:ext cx="4073237" cy="4083625"/>
          </a:xfrm>
          <a:prstGeom prst="rect">
            <a:avLst/>
          </a:prstGeom>
        </p:spPr>
      </p:pic>
      <p:sp>
        <p:nvSpPr>
          <p:cNvPr id="4" name="CasellaDiTesto 3">
            <a:extLst>
              <a:ext uri="{FF2B5EF4-FFF2-40B4-BE49-F238E27FC236}">
                <a16:creationId xmlns:a16="http://schemas.microsoft.com/office/drawing/2014/main" id="{0FA2E135-2FD6-43C6-9268-A609F118DF54}"/>
              </a:ext>
            </a:extLst>
          </p:cNvPr>
          <p:cNvSpPr txBox="1"/>
          <p:nvPr/>
        </p:nvSpPr>
        <p:spPr>
          <a:xfrm>
            <a:off x="939338" y="5352296"/>
            <a:ext cx="6708371" cy="646331"/>
          </a:xfrm>
          <a:prstGeom prst="rect">
            <a:avLst/>
          </a:prstGeom>
          <a:noFill/>
        </p:spPr>
        <p:txBody>
          <a:bodyPr wrap="square" rtlCol="0">
            <a:spAutoFit/>
          </a:bodyPr>
          <a:lstStyle/>
          <a:p>
            <a:r>
              <a:rPr lang="it-IT" dirty="0">
                <a:hlinkClick r:id="rId3"/>
              </a:rPr>
              <a:t>www.volscambiente.it</a:t>
            </a:r>
            <a:endParaRPr lang="it-IT" dirty="0"/>
          </a:p>
          <a:p>
            <a:r>
              <a:rPr lang="it-IT" dirty="0">
                <a:hlinkClick r:id="rId4" tooltip="facebook"/>
              </a:rPr>
              <a:t>www.facebook.com/volsca.ambienteeservizi/</a:t>
            </a:r>
            <a:endParaRPr lang="it-IT" dirty="0"/>
          </a:p>
        </p:txBody>
      </p:sp>
      <p:sp>
        <p:nvSpPr>
          <p:cNvPr id="9" name="object 17">
            <a:extLst>
              <a:ext uri="{FF2B5EF4-FFF2-40B4-BE49-F238E27FC236}">
                <a16:creationId xmlns:a16="http://schemas.microsoft.com/office/drawing/2014/main" id="{DAF43618-34B9-419B-81D4-289F8A0FDC9E}"/>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002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67843" y="-13826"/>
            <a:ext cx="9174940"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1. Modello Organizzativo 231</a:t>
            </a:r>
            <a:endParaRPr sz="2400" b="1" dirty="0">
              <a:latin typeface="Calibri" panose="020F0502020204030204" pitchFamily="34" charset="0"/>
              <a:cs typeface="Calibri" panose="020F0502020204030204" pitchFamily="34" charset="0"/>
            </a:endParaRPr>
          </a:p>
        </p:txBody>
      </p:sp>
      <p:pic>
        <p:nvPicPr>
          <p:cNvPr id="4" name="Immagine 3" descr="Immagine che contiene testo&#10;&#10;Descrizione generata automaticamente">
            <a:extLst>
              <a:ext uri="{FF2B5EF4-FFF2-40B4-BE49-F238E27FC236}">
                <a16:creationId xmlns:a16="http://schemas.microsoft.com/office/drawing/2014/main" id="{9A480F0F-561D-4FC8-9C3C-94377E9E085F}"/>
              </a:ext>
            </a:extLst>
          </p:cNvPr>
          <p:cNvPicPr>
            <a:picLocks noChangeAspect="1"/>
          </p:cNvPicPr>
          <p:nvPr/>
        </p:nvPicPr>
        <p:blipFill>
          <a:blip r:embed="rId2"/>
          <a:stretch>
            <a:fillRect/>
          </a:stretch>
        </p:blipFill>
        <p:spPr>
          <a:xfrm>
            <a:off x="639999" y="1534039"/>
            <a:ext cx="8702784" cy="3789922"/>
          </a:xfrm>
          <a:prstGeom prst="rect">
            <a:avLst/>
          </a:prstGeom>
        </p:spPr>
      </p:pic>
      <p:sp>
        <p:nvSpPr>
          <p:cNvPr id="10" name="object 17">
            <a:extLst>
              <a:ext uri="{FF2B5EF4-FFF2-40B4-BE49-F238E27FC236}">
                <a16:creationId xmlns:a16="http://schemas.microsoft.com/office/drawing/2014/main" id="{225195DF-D9AF-4DAB-B9FC-267D72BEE751}"/>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1890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67843" y="-13826"/>
            <a:ext cx="9174940" cy="383438"/>
          </a:xfrm>
          <a:prstGeom prst="rect">
            <a:avLst/>
          </a:prstGeom>
        </p:spPr>
        <p:txBody>
          <a:bodyPr vert="horz" wrap="square" lIns="0" tIns="13970" rIns="0" bIns="0" rtlCol="0">
            <a:spAutoFit/>
          </a:bodyPr>
          <a:lstStyle/>
          <a:p>
            <a:pPr marL="12700" algn="just">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2. Modello Organizzativo 231 - Introduzione</a:t>
            </a:r>
            <a:endParaRPr sz="2400" b="1" dirty="0">
              <a:latin typeface="Calibri" panose="020F0502020204030204" pitchFamily="34" charset="0"/>
              <a:cs typeface="Calibri" panose="020F0502020204030204" pitchFamily="34" charset="0"/>
            </a:endParaRPr>
          </a:p>
        </p:txBody>
      </p:sp>
      <p:sp>
        <p:nvSpPr>
          <p:cNvPr id="11" name="object 5">
            <a:extLst>
              <a:ext uri="{FF2B5EF4-FFF2-40B4-BE49-F238E27FC236}">
                <a16:creationId xmlns:a16="http://schemas.microsoft.com/office/drawing/2014/main" id="{5D2AEBAE-5424-411F-8783-7CAE93427211}"/>
              </a:ext>
            </a:extLst>
          </p:cNvPr>
          <p:cNvSpPr txBox="1"/>
          <p:nvPr/>
        </p:nvSpPr>
        <p:spPr>
          <a:xfrm>
            <a:off x="517267" y="2715997"/>
            <a:ext cx="8924033" cy="2964914"/>
          </a:xfrm>
          <a:prstGeom prst="rect">
            <a:avLst/>
          </a:prstGeom>
        </p:spPr>
        <p:txBody>
          <a:bodyPr vert="horz" wrap="square" lIns="0" tIns="10160" rIns="0" bIns="0" rtlCol="0">
            <a:spAutoFit/>
          </a:bodyPr>
          <a:lstStyle/>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Il </a:t>
            </a:r>
            <a:r>
              <a:rPr lang="it-IT" sz="2400" spc="-120" dirty="0" err="1">
                <a:solidFill>
                  <a:srgbClr val="0070C0"/>
                </a:solidFill>
                <a:latin typeface="Calibri" panose="020F0502020204030204" pitchFamily="34" charset="0"/>
                <a:cs typeface="Calibri" panose="020F0502020204030204" pitchFamily="34" charset="0"/>
              </a:rPr>
              <a:t>DLgs</a:t>
            </a:r>
            <a:r>
              <a:rPr lang="it-IT" sz="2400" spc="-120" dirty="0">
                <a:solidFill>
                  <a:srgbClr val="0070C0"/>
                </a:solidFill>
                <a:latin typeface="Calibri" panose="020F0502020204030204" pitchFamily="34" charset="0"/>
                <a:cs typeface="Calibri" panose="020F0502020204030204" pitchFamily="34" charset="0"/>
              </a:rPr>
              <a:t> 231/2001 trova la sua genesi primaria in alcune convenzioni internazionali e comunitarie ratificate dall’Italia che impongono di prevedere forme di responsabilità degli enti collettivi per talune fattispecie di reato: tali enti, infatti, possono essere ritenuti “responsabili” per alcuni illeciti commessi o tentati, anche nell’interesse o a vantaggio degli stessi, da esponenti dei vertici aziendali (i c.d. soggetti “in posizione apicale” o semplicemente “apicali”) e da coloro che sono sottoposti alla direzione o vigilanza di questi ultimi (art. 5, comma 1, del d.lgs. n. 231/2001).</a:t>
            </a:r>
          </a:p>
        </p:txBody>
      </p:sp>
      <p:pic>
        <p:nvPicPr>
          <p:cNvPr id="3" name="Immagine 2">
            <a:extLst>
              <a:ext uri="{FF2B5EF4-FFF2-40B4-BE49-F238E27FC236}">
                <a16:creationId xmlns:a16="http://schemas.microsoft.com/office/drawing/2014/main" id="{581CDC02-A1F1-4685-837D-7FE5DAF81BF0}"/>
              </a:ext>
            </a:extLst>
          </p:cNvPr>
          <p:cNvPicPr>
            <a:picLocks noChangeAspect="1"/>
          </p:cNvPicPr>
          <p:nvPr/>
        </p:nvPicPr>
        <p:blipFill>
          <a:blip r:embed="rId2"/>
          <a:stretch>
            <a:fillRect/>
          </a:stretch>
        </p:blipFill>
        <p:spPr>
          <a:xfrm>
            <a:off x="2451652" y="568781"/>
            <a:ext cx="4209217" cy="2104609"/>
          </a:xfrm>
          <a:prstGeom prst="rect">
            <a:avLst/>
          </a:prstGeom>
        </p:spPr>
      </p:pic>
      <p:sp>
        <p:nvSpPr>
          <p:cNvPr id="9" name="object 17">
            <a:extLst>
              <a:ext uri="{FF2B5EF4-FFF2-40B4-BE49-F238E27FC236}">
                <a16:creationId xmlns:a16="http://schemas.microsoft.com/office/drawing/2014/main" id="{AB53F580-401E-4845-A849-21F9DA903FD7}"/>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3131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67843" y="-13826"/>
            <a:ext cx="9174940"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3. Modello Organizzativo 231 – Principi base</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418750" y="957269"/>
            <a:ext cx="8924033" cy="4493538"/>
          </a:xfrm>
          <a:prstGeom prst="rect">
            <a:avLst/>
          </a:prstGeom>
        </p:spPr>
        <p:txBody>
          <a:bodyPr vert="horz" wrap="square" lIns="0" tIns="10160" rIns="0" bIns="0" rtlCol="0">
            <a:spAutoFit/>
          </a:bodyPr>
          <a:lstStyle/>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Il D.lgs. n. 231/2001 innova, quindi, l’ordinamento giuridico italiano in quanto agli enti sono ora applicabili, in via diretta e autonoma, sanzioni di natura sia pecuniaria che interdittiva in relazione a reati ascritti a soggetti funzionalmente legati agli enti ai sensi dell’art. 5 del Decreto.</a:t>
            </a:r>
          </a:p>
          <a:p>
            <a:pPr marL="12700" algn="just">
              <a:spcBef>
                <a:spcPts val="100"/>
              </a:spcBef>
            </a:pPr>
            <a:endParaRPr lang="it-IT" sz="2400" spc="-120" dirty="0">
              <a:solidFill>
                <a:srgbClr val="0070C0"/>
              </a:solidFill>
              <a:latin typeface="Calibri" panose="020F0502020204030204" pitchFamily="34" charset="0"/>
              <a:cs typeface="Calibri" panose="020F0502020204030204" pitchFamily="34" charset="0"/>
            </a:endParaRPr>
          </a:p>
          <a:p>
            <a:pPr marL="12700" algn="just">
              <a:spcBef>
                <a:spcPts val="100"/>
              </a:spcBef>
            </a:pPr>
            <a:r>
              <a:rPr lang="it-IT" sz="2400" i="1" spc="-120" dirty="0">
                <a:solidFill>
                  <a:srgbClr val="0070C0"/>
                </a:solidFill>
                <a:latin typeface="Calibri" panose="020F0502020204030204" pitchFamily="34" charset="0"/>
                <a:cs typeface="Calibri" panose="020F0502020204030204" pitchFamily="34" charset="0"/>
              </a:rPr>
              <a:t>La responsabilità amministrativa degli enti è autonoma rispetto alla responsabilità penale della persona fisica che ha commesso il reato; non sostituisce ma si aggiunge a quella personale dell’individuo che ha commesso il reato.</a:t>
            </a:r>
          </a:p>
          <a:p>
            <a:pPr marL="12700" algn="just">
              <a:spcBef>
                <a:spcPts val="100"/>
              </a:spcBef>
            </a:pPr>
            <a:endParaRPr lang="it-IT" sz="2400" i="1" spc="-120" dirty="0">
              <a:solidFill>
                <a:srgbClr val="0070C0"/>
              </a:solidFill>
              <a:latin typeface="Calibri" panose="020F0502020204030204" pitchFamily="34" charset="0"/>
              <a:cs typeface="Calibri" panose="020F0502020204030204" pitchFamily="34" charset="0"/>
            </a:endParaRP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La stessa è, tuttavia, </a:t>
            </a:r>
            <a:r>
              <a:rPr lang="it-IT" sz="2400" b="1" spc="-120" dirty="0">
                <a:solidFill>
                  <a:srgbClr val="FF0000"/>
                </a:solidFill>
                <a:latin typeface="Calibri" panose="020F0502020204030204" pitchFamily="34" charset="0"/>
                <a:cs typeface="Calibri" panose="020F0502020204030204" pitchFamily="34" charset="0"/>
              </a:rPr>
              <a:t>esclusa</a:t>
            </a:r>
            <a:r>
              <a:rPr lang="it-IT" sz="2400" spc="-120" dirty="0">
                <a:solidFill>
                  <a:srgbClr val="0070C0"/>
                </a:solidFill>
                <a:latin typeface="Calibri" panose="020F0502020204030204" pitchFamily="34" charset="0"/>
                <a:cs typeface="Calibri" panose="020F0502020204030204" pitchFamily="34" charset="0"/>
              </a:rPr>
              <a:t> se l’ente coinvolto ha, tra l’altro, </a:t>
            </a:r>
            <a:r>
              <a:rPr lang="it-IT" sz="2400" b="1" spc="-120" dirty="0">
                <a:solidFill>
                  <a:srgbClr val="0070C0"/>
                </a:solidFill>
                <a:latin typeface="Calibri" panose="020F0502020204030204" pitchFamily="34" charset="0"/>
                <a:cs typeface="Calibri" panose="020F0502020204030204" pitchFamily="34" charset="0"/>
              </a:rPr>
              <a:t>adottato ed efficacemente attuato, prima della commissione dei reati, modelli di organizzazione, gestione e controllo idonei a prevenire i reati stessi.</a:t>
            </a:r>
          </a:p>
        </p:txBody>
      </p:sp>
      <p:sp>
        <p:nvSpPr>
          <p:cNvPr id="11" name="object 17">
            <a:extLst>
              <a:ext uri="{FF2B5EF4-FFF2-40B4-BE49-F238E27FC236}">
                <a16:creationId xmlns:a16="http://schemas.microsoft.com/office/drawing/2014/main" id="{AC5BBC27-1147-40A3-B76C-FDF977B169FC}"/>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377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67843" y="-13826"/>
            <a:ext cx="9174940"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4/1. Modello Organizzativo 231 – Criteri Oggettivi</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418750" y="599461"/>
            <a:ext cx="8924033" cy="5232202"/>
          </a:xfrm>
          <a:prstGeom prst="rect">
            <a:avLst/>
          </a:prstGeom>
        </p:spPr>
        <p:txBody>
          <a:bodyPr vert="horz" wrap="square" lIns="0" tIns="10160" rIns="0" bIns="0" rtlCol="0">
            <a:spAutoFit/>
          </a:bodyPr>
          <a:lstStyle/>
          <a:p>
            <a:pPr marL="12700" algn="ctr">
              <a:spcBef>
                <a:spcPts val="100"/>
              </a:spcBef>
            </a:pPr>
            <a:r>
              <a:rPr lang="it-IT" sz="2400" b="1" spc="-120" dirty="0">
                <a:solidFill>
                  <a:srgbClr val="0070C0"/>
                </a:solidFill>
                <a:latin typeface="Calibri" panose="020F0502020204030204" pitchFamily="34" charset="0"/>
                <a:cs typeface="Calibri" panose="020F0502020204030204" pitchFamily="34" charset="0"/>
              </a:rPr>
              <a:t>Criteri oggettivi di imputazione della responsabilità</a:t>
            </a: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Il primo, fondamentale ed essenziale, criterio di imputazione di natura oggettiva è costituito dalla condizione che il reato – o l’illecito amministrativo – sia commesso «nell’interesse o a vantaggio dell’ente».</a:t>
            </a: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La responsabilità dell’ente sorge, quindi, qualora il fatto illecito sia stato commesso</a:t>
            </a: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nell’interesse dell’ente ovvero per favorire l’ente, senza che sia in alcun modo necessario il conseguimento effettivo e concreto dell’obiettivo. Si tratta, dunque, di un criterio che si sostanzia nella finalità – anche non esclusiva – con la quale il fatto illecito è stato realizzato.</a:t>
            </a: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Il criterio del vantaggio attiene, invece, al risultato positivo che l’ente ha obiettivamente tratto dalla commissione dell’illecito, a prescindere dall’intenzione di chi l’ha commesso. </a:t>
            </a:r>
          </a:p>
          <a:p>
            <a:pPr marL="12700" algn="just">
              <a:spcBef>
                <a:spcPts val="100"/>
              </a:spcBef>
            </a:pPr>
            <a:r>
              <a:rPr lang="it-IT" sz="2400" i="1" u="sng" spc="-120" dirty="0">
                <a:solidFill>
                  <a:srgbClr val="0070C0"/>
                </a:solidFill>
                <a:latin typeface="Calibri" panose="020F0502020204030204" pitchFamily="34" charset="0"/>
                <a:cs typeface="Calibri" panose="020F0502020204030204" pitchFamily="34" charset="0"/>
              </a:rPr>
              <a:t>L’ente non è responsabile se il fatto illecito sia stato commesso da uno dei soggetti indicati dal Decreto «nell’interesse esclusivo proprio o di terzi». </a:t>
            </a:r>
            <a:endParaRPr lang="it-IT" sz="2400" b="1" i="1" u="sng" spc="-120" dirty="0">
              <a:solidFill>
                <a:srgbClr val="0070C0"/>
              </a:solidFill>
              <a:latin typeface="Calibri" panose="020F0502020204030204" pitchFamily="34" charset="0"/>
              <a:cs typeface="Calibri" panose="020F0502020204030204" pitchFamily="34" charset="0"/>
            </a:endParaRPr>
          </a:p>
        </p:txBody>
      </p:sp>
      <p:sp>
        <p:nvSpPr>
          <p:cNvPr id="11" name="object 17">
            <a:extLst>
              <a:ext uri="{FF2B5EF4-FFF2-40B4-BE49-F238E27FC236}">
                <a16:creationId xmlns:a16="http://schemas.microsoft.com/office/drawing/2014/main" id="{E5C416FC-5ED9-48D5-99C2-0A5D4848EC02}"/>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29049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67843" y="-13826"/>
            <a:ext cx="9174940"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4/2. Modello Organizzativo 231 – Criteri Oggettivi (</a:t>
            </a:r>
            <a:r>
              <a:rPr lang="it-IT" sz="2400" b="1" i="1" spc="-5" dirty="0">
                <a:solidFill>
                  <a:srgbClr val="FFFFFF"/>
                </a:solidFill>
                <a:latin typeface="Calibri" panose="020F0502020204030204" pitchFamily="34" charset="0"/>
                <a:cs typeface="Calibri" panose="020F0502020204030204" pitchFamily="34" charset="0"/>
              </a:rPr>
              <a:t>segue</a:t>
            </a:r>
            <a:r>
              <a:rPr lang="it-IT" sz="2400" b="1" spc="-5" dirty="0">
                <a:solidFill>
                  <a:srgbClr val="FFFFFF"/>
                </a:solidFill>
                <a:latin typeface="Calibri" panose="020F0502020204030204" pitchFamily="34" charset="0"/>
                <a:cs typeface="Calibri" panose="020F0502020204030204" pitchFamily="34" charset="0"/>
              </a:rPr>
              <a:t>)</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418750" y="957270"/>
            <a:ext cx="8924033" cy="4480714"/>
          </a:xfrm>
          <a:prstGeom prst="rect">
            <a:avLst/>
          </a:prstGeom>
        </p:spPr>
        <p:txBody>
          <a:bodyPr vert="horz" wrap="square" lIns="0" tIns="10160" rIns="0" bIns="0" rtlCol="0">
            <a:spAutoFit/>
          </a:bodyPr>
          <a:lstStyle/>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Il secondo criterio di imputazione oggettivo è costituito dal soggetto autore del fatto illecito.</a:t>
            </a: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Come sopra anticipato, infatti, l’ente è responsabile per l’illecito commesso nel suo interesse o a suo vantaggio solo qualora sia stato realizzato da uno o più soggetti qualificati, che il Decreto raggruppa in due categorie:</a:t>
            </a:r>
          </a:p>
          <a:p>
            <a:pPr marL="355600" indent="-342900" algn="just">
              <a:spcBef>
                <a:spcPts val="100"/>
              </a:spcBef>
              <a:buFont typeface="Arial" panose="020B0604020202020204" pitchFamily="34" charset="0"/>
              <a:buChar char="•"/>
            </a:pPr>
            <a:r>
              <a:rPr lang="it-IT" sz="2400" i="1" spc="-120" dirty="0">
                <a:solidFill>
                  <a:srgbClr val="0070C0"/>
                </a:solidFill>
                <a:latin typeface="Calibri" panose="020F0502020204030204" pitchFamily="34" charset="0"/>
                <a:cs typeface="Calibri" panose="020F0502020204030204" pitchFamily="34" charset="0"/>
              </a:rPr>
              <a:t>«da persone che rivestono funzioni di rappresentanza, di amministrazione o di direzione dell’ente o di una sua unità organizzativa dotata di autonomia finanziaria e funzionale»….. </a:t>
            </a:r>
            <a:r>
              <a:rPr lang="it-IT" sz="2400" spc="-120" dirty="0">
                <a:solidFill>
                  <a:srgbClr val="0070C0"/>
                </a:solidFill>
                <a:latin typeface="Calibri" panose="020F0502020204030204" pitchFamily="34" charset="0"/>
                <a:cs typeface="Calibri" panose="020F0502020204030204" pitchFamily="34" charset="0"/>
              </a:rPr>
              <a:t>(i c.d. soggetti “in posizione apicale” o “apicali”; art. 5, comma 1, lett. a), del d.lgs. n. 231/2001)</a:t>
            </a:r>
          </a:p>
          <a:p>
            <a:pPr marL="355600" indent="-342900" algn="just">
              <a:spcBef>
                <a:spcPts val="100"/>
              </a:spcBef>
              <a:buFont typeface="Arial" panose="020B0604020202020204" pitchFamily="34" charset="0"/>
              <a:buChar char="•"/>
            </a:pPr>
            <a:r>
              <a:rPr lang="it-IT" sz="2400" i="1" spc="-120" dirty="0">
                <a:solidFill>
                  <a:srgbClr val="0070C0"/>
                </a:solidFill>
                <a:latin typeface="Calibri" panose="020F0502020204030204" pitchFamily="34" charset="0"/>
                <a:cs typeface="Calibri" panose="020F0502020204030204" pitchFamily="34" charset="0"/>
              </a:rPr>
              <a:t>«da persone sottoposte alla direzione o alla vigilanza di uno dei soggetti apicali» </a:t>
            </a:r>
            <a:r>
              <a:rPr lang="it-IT" sz="2400" spc="-120" dirty="0">
                <a:solidFill>
                  <a:srgbClr val="0070C0"/>
                </a:solidFill>
                <a:latin typeface="Calibri" panose="020F0502020204030204" pitchFamily="34" charset="0"/>
                <a:cs typeface="Calibri" panose="020F0502020204030204" pitchFamily="34" charset="0"/>
              </a:rPr>
              <a:t>(i c.d. soggetti sottoposti all’altrui direzione; art. 5, comma 1, lett. b), del d.lgs. n. 231/2001).</a:t>
            </a:r>
          </a:p>
        </p:txBody>
      </p:sp>
      <p:sp>
        <p:nvSpPr>
          <p:cNvPr id="11" name="object 17">
            <a:extLst>
              <a:ext uri="{FF2B5EF4-FFF2-40B4-BE49-F238E27FC236}">
                <a16:creationId xmlns:a16="http://schemas.microsoft.com/office/drawing/2014/main" id="{64232C8A-9AFB-477E-89FB-BADE0FAB4B98}"/>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3837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67843" y="-13826"/>
            <a:ext cx="9174940"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5. Modello Organizzativo 231 – Criteri Soggettivi</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418750" y="784992"/>
            <a:ext cx="8924033" cy="5183470"/>
          </a:xfrm>
          <a:prstGeom prst="rect">
            <a:avLst/>
          </a:prstGeom>
        </p:spPr>
        <p:txBody>
          <a:bodyPr vert="horz" wrap="square" lIns="0" tIns="10160" rIns="0" bIns="0" rtlCol="0">
            <a:spAutoFit/>
          </a:bodyPr>
          <a:lstStyle/>
          <a:p>
            <a:pPr marL="12700" algn="ctr">
              <a:spcBef>
                <a:spcPts val="100"/>
              </a:spcBef>
            </a:pPr>
            <a:r>
              <a:rPr lang="it-IT" sz="2400" b="1" spc="-120" dirty="0">
                <a:solidFill>
                  <a:srgbClr val="0070C0"/>
                </a:solidFill>
                <a:latin typeface="Calibri" panose="020F0502020204030204" pitchFamily="34" charset="0"/>
                <a:cs typeface="Calibri" panose="020F0502020204030204" pitchFamily="34" charset="0"/>
              </a:rPr>
              <a:t>Criteri soggettivi di imputazione della responsabilità</a:t>
            </a:r>
          </a:p>
          <a:p>
            <a:pPr marL="12700" algn="just">
              <a:spcBef>
                <a:spcPts val="100"/>
              </a:spcBef>
            </a:pPr>
            <a:r>
              <a:rPr lang="it-IT" sz="2200" spc="-120" dirty="0">
                <a:solidFill>
                  <a:srgbClr val="0070C0"/>
                </a:solidFill>
                <a:latin typeface="Calibri" panose="020F0502020204030204" pitchFamily="34" charset="0"/>
                <a:cs typeface="Calibri" panose="020F0502020204030204" pitchFamily="34" charset="0"/>
              </a:rPr>
              <a:t>Il Decreto tratteggia la responsabilità dell’ente come una responsabilità diretta, per fatto proprio e colpevole; i criteri di imputazione di natura soggettiva attengono al profilo della colpevolezza dell’ente.</a:t>
            </a:r>
          </a:p>
          <a:p>
            <a:pPr marL="12700" algn="just">
              <a:spcBef>
                <a:spcPts val="100"/>
              </a:spcBef>
            </a:pPr>
            <a:r>
              <a:rPr lang="it-IT" sz="2200" b="1" spc="-120" dirty="0">
                <a:solidFill>
                  <a:srgbClr val="0070C0"/>
                </a:solidFill>
                <a:latin typeface="Calibri" panose="020F0502020204030204" pitchFamily="34" charset="0"/>
                <a:cs typeface="Calibri" panose="020F0502020204030204" pitchFamily="34" charset="0"/>
              </a:rPr>
              <a:t>L’ente è ritenuto responsabile qualora non abbia adottato o non abbia rispettato standard di buona gestione e di controllo attinenti alla sua organizzazione e allo svolgimento della sua attività.</a:t>
            </a:r>
            <a:r>
              <a:rPr lang="it-IT" sz="2200" spc="-120" dirty="0">
                <a:solidFill>
                  <a:srgbClr val="0070C0"/>
                </a:solidFill>
                <a:latin typeface="Calibri" panose="020F0502020204030204" pitchFamily="34" charset="0"/>
                <a:cs typeface="Calibri" panose="020F0502020204030204" pitchFamily="34" charset="0"/>
              </a:rPr>
              <a:t> </a:t>
            </a:r>
          </a:p>
          <a:p>
            <a:pPr marL="12700" algn="just">
              <a:spcBef>
                <a:spcPts val="100"/>
              </a:spcBef>
            </a:pPr>
            <a:r>
              <a:rPr lang="it-IT" sz="2200" spc="-120" dirty="0">
                <a:solidFill>
                  <a:srgbClr val="0070C0"/>
                </a:solidFill>
                <a:latin typeface="Calibri" panose="020F0502020204030204" pitchFamily="34" charset="0"/>
                <a:cs typeface="Calibri" panose="020F0502020204030204" pitchFamily="34" charset="0"/>
              </a:rPr>
              <a:t>La colpa dell’ente, e quindi la possibilità di muovere ad esso un rimprovero, dipende dall’accertamento di una politica di impresa non corretta o di deficit strutturali nell’organizzazione aziendale che non abbiano prevenuto la commissione di uno dei reati presupposto.</a:t>
            </a:r>
          </a:p>
          <a:p>
            <a:pPr marL="12700" algn="just">
              <a:spcBef>
                <a:spcPts val="100"/>
              </a:spcBef>
            </a:pPr>
            <a:r>
              <a:rPr lang="it-IT" sz="2200" spc="-120" dirty="0">
                <a:solidFill>
                  <a:srgbClr val="0070C0"/>
                </a:solidFill>
                <a:latin typeface="Calibri" panose="020F0502020204030204" pitchFamily="34" charset="0"/>
                <a:cs typeface="Calibri" panose="020F0502020204030204" pitchFamily="34" charset="0"/>
              </a:rPr>
              <a:t>E’ esclusa la responsabilità dell’ente, nel caso in cui questo - prima della commissione del reato </a:t>
            </a:r>
            <a:r>
              <a:rPr lang="it-IT" sz="2200" b="1" spc="-120" dirty="0">
                <a:solidFill>
                  <a:srgbClr val="0070C0"/>
                </a:solidFill>
                <a:latin typeface="Calibri" panose="020F0502020204030204" pitchFamily="34" charset="0"/>
                <a:cs typeface="Calibri" panose="020F0502020204030204" pitchFamily="34" charset="0"/>
              </a:rPr>
              <a:t>abbia adottato ed efficacemente attuato un modello di organizzazione e di gestione idoneo a prevenire la commissione di reati della specie di quello che è stato realizzato.</a:t>
            </a:r>
          </a:p>
        </p:txBody>
      </p:sp>
      <p:sp>
        <p:nvSpPr>
          <p:cNvPr id="11" name="object 17">
            <a:extLst>
              <a:ext uri="{FF2B5EF4-FFF2-40B4-BE49-F238E27FC236}">
                <a16:creationId xmlns:a16="http://schemas.microsoft.com/office/drawing/2014/main" id="{D470F4E2-DA42-436E-80A5-F54B2708A649}"/>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3304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67843" y="-13826"/>
            <a:ext cx="9174940"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6/1. Modello Organizzativo 231 – Fattispecie di Reati</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418750" y="784992"/>
            <a:ext cx="8924033" cy="5304016"/>
          </a:xfrm>
          <a:prstGeom prst="rect">
            <a:avLst/>
          </a:prstGeom>
        </p:spPr>
        <p:txBody>
          <a:bodyPr vert="horz" wrap="square" lIns="0" tIns="10160" rIns="0" bIns="0" rtlCol="0">
            <a:spAutoFit/>
          </a:bodyPr>
          <a:lstStyle/>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In base al d.lgs. n. 231/2001, l’ente può essere ritenuto responsabile soltanto per i reati espressamente richiamati dal d.lgs. n. 231/2001</a:t>
            </a:r>
            <a:r>
              <a:rPr lang="it-IT" sz="2400" b="1" spc="-120" dirty="0">
                <a:solidFill>
                  <a:srgbClr val="0070C0"/>
                </a:solidFill>
                <a:latin typeface="Calibri" panose="020F0502020204030204" pitchFamily="34" charset="0"/>
                <a:cs typeface="Calibri" panose="020F0502020204030204" pitchFamily="34" charset="0"/>
              </a:rPr>
              <a:t>…….</a:t>
            </a:r>
          </a:p>
          <a:p>
            <a:pPr marL="12700" algn="just">
              <a:spcBef>
                <a:spcPts val="100"/>
              </a:spcBef>
            </a:pPr>
            <a:endParaRPr lang="it-IT" sz="2400" spc="-120" dirty="0">
              <a:solidFill>
                <a:srgbClr val="0070C0"/>
              </a:solidFill>
              <a:latin typeface="Calibri" panose="020F0502020204030204" pitchFamily="34" charset="0"/>
              <a:cs typeface="Calibri" panose="020F0502020204030204" pitchFamily="34" charset="0"/>
            </a:endParaRPr>
          </a:p>
          <a:p>
            <a:pPr marL="12700" algn="just">
              <a:spcBef>
                <a:spcPts val="100"/>
              </a:spcBef>
            </a:pPr>
            <a:r>
              <a:rPr lang="it-IT" sz="2400" spc="-120" dirty="0">
                <a:solidFill>
                  <a:srgbClr val="0070C0"/>
                </a:solidFill>
                <a:latin typeface="Calibri" panose="020F0502020204030204" pitchFamily="34" charset="0"/>
                <a:cs typeface="Calibri" panose="020F0502020204030204" pitchFamily="34" charset="0"/>
              </a:rPr>
              <a:t>Le fattispecie possono essere comprese nelle seguenti categorie:</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Delitti nei rapporti con la Pubblica Amministrazione.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Delitti contro la fede pubblica.</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Reati societari.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Reati con finalità di terrorismo o di eversione dell’ordine democratico.</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Abusi di mercato.</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Delitti contro la personalità individuali.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Reati transnazionali.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Delitti contro la vita e l’incolumità individuale.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Delitti di omicidio colposo e lesioni colpose gravi. </a:t>
            </a:r>
          </a:p>
          <a:p>
            <a:pPr marL="355600" indent="-342900" algn="just">
              <a:spcBef>
                <a:spcPts val="100"/>
              </a:spcBef>
              <a:buFontTx/>
              <a:buChar char="-"/>
            </a:pPr>
            <a:endParaRPr lang="it-IT" sz="2200" b="1" spc="-120" dirty="0">
              <a:solidFill>
                <a:srgbClr val="0070C0"/>
              </a:solidFill>
              <a:latin typeface="Calibri" panose="020F0502020204030204" pitchFamily="34" charset="0"/>
              <a:cs typeface="Calibri" panose="020F0502020204030204" pitchFamily="34" charset="0"/>
            </a:endParaRPr>
          </a:p>
        </p:txBody>
      </p:sp>
      <p:sp>
        <p:nvSpPr>
          <p:cNvPr id="11" name="object 17">
            <a:extLst>
              <a:ext uri="{FF2B5EF4-FFF2-40B4-BE49-F238E27FC236}">
                <a16:creationId xmlns:a16="http://schemas.microsoft.com/office/drawing/2014/main" id="{84A0F1FA-9453-4EE4-85D0-7D192A821806}"/>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6624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FCF95346-196C-4F03-BC78-9C6E9FBDB80D}"/>
              </a:ext>
            </a:extLst>
          </p:cNvPr>
          <p:cNvSpPr/>
          <p:nvPr/>
        </p:nvSpPr>
        <p:spPr>
          <a:xfrm>
            <a:off x="517267" y="6343096"/>
            <a:ext cx="6825925" cy="396794"/>
          </a:xfrm>
          <a:prstGeom prst="rect">
            <a:avLst/>
          </a:prstGeom>
          <a:solidFill>
            <a:srgbClr val="0070C0"/>
          </a:solidFill>
        </p:spPr>
        <p:txBody>
          <a:bodyPr wrap="square" lIns="0" tIns="0" rIns="0" bIns="0" rtlCol="0"/>
          <a:lstStyle/>
          <a:p>
            <a:endParaRPr dirty="0"/>
          </a:p>
        </p:txBody>
      </p:sp>
      <p:sp>
        <p:nvSpPr>
          <p:cNvPr id="7" name="object 5">
            <a:extLst>
              <a:ext uri="{FF2B5EF4-FFF2-40B4-BE49-F238E27FC236}">
                <a16:creationId xmlns:a16="http://schemas.microsoft.com/office/drawing/2014/main" id="{B9F530D5-669F-433C-9E4E-C92C1EDE3734}"/>
              </a:ext>
            </a:extLst>
          </p:cNvPr>
          <p:cNvSpPr/>
          <p:nvPr/>
        </p:nvSpPr>
        <p:spPr>
          <a:xfrm>
            <a:off x="0" y="-20504"/>
            <a:ext cx="9342783" cy="396794"/>
          </a:xfrm>
          <a:prstGeom prst="rect">
            <a:avLst/>
          </a:prstGeom>
          <a:solidFill>
            <a:srgbClr val="0070C0"/>
          </a:solidFill>
        </p:spPr>
        <p:txBody>
          <a:bodyPr wrap="square" lIns="0" tIns="0" rIns="0" bIns="0" rtlCol="0"/>
          <a:lstStyle/>
          <a:p>
            <a:endParaRPr dirty="0"/>
          </a:p>
        </p:txBody>
      </p:sp>
      <p:sp>
        <p:nvSpPr>
          <p:cNvPr id="8" name="object 17">
            <a:extLst>
              <a:ext uri="{FF2B5EF4-FFF2-40B4-BE49-F238E27FC236}">
                <a16:creationId xmlns:a16="http://schemas.microsoft.com/office/drawing/2014/main" id="{0DA5B73D-BEEF-4E5C-9115-EE785C4EEE56}"/>
              </a:ext>
            </a:extLst>
          </p:cNvPr>
          <p:cNvSpPr txBox="1"/>
          <p:nvPr/>
        </p:nvSpPr>
        <p:spPr>
          <a:xfrm>
            <a:off x="167843" y="-13826"/>
            <a:ext cx="9174940" cy="383438"/>
          </a:xfrm>
          <a:prstGeom prst="rect">
            <a:avLst/>
          </a:prstGeom>
        </p:spPr>
        <p:txBody>
          <a:bodyPr vert="horz" wrap="square" lIns="0" tIns="13970" rIns="0" bIns="0" rtlCol="0">
            <a:spAutoFit/>
          </a:bodyPr>
          <a:lstStyle/>
          <a:p>
            <a:pPr marL="12700">
              <a:lnSpc>
                <a:spcPct val="100000"/>
              </a:lnSpc>
              <a:spcBef>
                <a:spcPts val="110"/>
              </a:spcBef>
            </a:pPr>
            <a:r>
              <a:rPr lang="it-IT" sz="2400" b="1" spc="-5" dirty="0">
                <a:solidFill>
                  <a:srgbClr val="FFFFFF"/>
                </a:solidFill>
                <a:latin typeface="Calibri" panose="020F0502020204030204" pitchFamily="34" charset="0"/>
                <a:cs typeface="Calibri" panose="020F0502020204030204" pitchFamily="34" charset="0"/>
              </a:rPr>
              <a:t>6/2. Modello Organizzativo 231 – Fattispecie di Reati  (</a:t>
            </a:r>
            <a:r>
              <a:rPr lang="it-IT" sz="2400" b="1" i="1" spc="-5" dirty="0">
                <a:solidFill>
                  <a:srgbClr val="FFFFFF"/>
                </a:solidFill>
                <a:latin typeface="Calibri" panose="020F0502020204030204" pitchFamily="34" charset="0"/>
                <a:cs typeface="Calibri" panose="020F0502020204030204" pitchFamily="34" charset="0"/>
              </a:rPr>
              <a:t>segue</a:t>
            </a:r>
            <a:r>
              <a:rPr lang="it-IT" sz="2400" b="1" spc="-5" dirty="0">
                <a:solidFill>
                  <a:srgbClr val="FFFFFF"/>
                </a:solidFill>
                <a:latin typeface="Calibri" panose="020F0502020204030204" pitchFamily="34" charset="0"/>
                <a:cs typeface="Calibri" panose="020F0502020204030204" pitchFamily="34" charset="0"/>
              </a:rPr>
              <a:t>)</a:t>
            </a:r>
            <a:endParaRPr sz="2400" b="1" dirty="0">
              <a:latin typeface="Calibri" panose="020F0502020204030204" pitchFamily="34" charset="0"/>
              <a:cs typeface="Calibri" panose="020F0502020204030204" pitchFamily="34" charset="0"/>
            </a:endParaRPr>
          </a:p>
        </p:txBody>
      </p:sp>
      <p:sp>
        <p:nvSpPr>
          <p:cNvPr id="9" name="object 5">
            <a:extLst>
              <a:ext uri="{FF2B5EF4-FFF2-40B4-BE49-F238E27FC236}">
                <a16:creationId xmlns:a16="http://schemas.microsoft.com/office/drawing/2014/main" id="{BE993135-E74F-4113-9F50-87034BA31E34}"/>
              </a:ext>
            </a:extLst>
          </p:cNvPr>
          <p:cNvSpPr txBox="1"/>
          <p:nvPr/>
        </p:nvSpPr>
        <p:spPr>
          <a:xfrm>
            <a:off x="517267" y="904261"/>
            <a:ext cx="9096311" cy="4188326"/>
          </a:xfrm>
          <a:prstGeom prst="rect">
            <a:avLst/>
          </a:prstGeom>
        </p:spPr>
        <p:txBody>
          <a:bodyPr vert="horz" wrap="square" lIns="0" tIns="10160" rIns="0" bIns="0" rtlCol="0">
            <a:spAutoFit/>
          </a:bodyPr>
          <a:lstStyle/>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Reati di ricettazione, riciclaggio e impiego di denaro.</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Delitti informatici e trattamento illecito di dati.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Delitti contro l’industria e il commercio.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Delitti di criminalità organizzata.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Delitti in materia di violazione del diritto d’autore.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Induzione a non rendere dichiarazioni o a rendere dichiarazioni mendaci all’autorità giudiziaria.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Reati ambientali.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Reato di impiego di cittadini di paesi terzi il cui soggiorno è irregolare.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Reati di corruzione tra privati e istigazione alla corruzione tra privati. </a:t>
            </a:r>
          </a:p>
          <a:p>
            <a:pPr marL="355600" indent="-342900" algn="just">
              <a:spcBef>
                <a:spcPts val="100"/>
              </a:spcBef>
              <a:buFontTx/>
              <a:buChar char="-"/>
            </a:pPr>
            <a:r>
              <a:rPr lang="it-IT" sz="2400" b="1" spc="-120" dirty="0">
                <a:solidFill>
                  <a:srgbClr val="0070C0"/>
                </a:solidFill>
                <a:latin typeface="Calibri" panose="020F0502020204030204" pitchFamily="34" charset="0"/>
                <a:cs typeface="Calibri" panose="020F0502020204030204" pitchFamily="34" charset="0"/>
              </a:rPr>
              <a:t>Reati di razzismo e xenofobia.</a:t>
            </a:r>
            <a:endParaRPr lang="it-IT" sz="2200" b="1" spc="-120" dirty="0">
              <a:solidFill>
                <a:srgbClr val="0070C0"/>
              </a:solidFill>
              <a:latin typeface="Calibri" panose="020F0502020204030204" pitchFamily="34" charset="0"/>
              <a:cs typeface="Calibri" panose="020F0502020204030204" pitchFamily="34" charset="0"/>
            </a:endParaRPr>
          </a:p>
        </p:txBody>
      </p:sp>
      <p:sp>
        <p:nvSpPr>
          <p:cNvPr id="11" name="object 17">
            <a:extLst>
              <a:ext uri="{FF2B5EF4-FFF2-40B4-BE49-F238E27FC236}">
                <a16:creationId xmlns:a16="http://schemas.microsoft.com/office/drawing/2014/main" id="{2FE4D5E6-2019-47D8-8638-8893CEB2DDCA}"/>
              </a:ext>
            </a:extLst>
          </p:cNvPr>
          <p:cNvSpPr txBox="1"/>
          <p:nvPr/>
        </p:nvSpPr>
        <p:spPr>
          <a:xfrm>
            <a:off x="639999" y="6368519"/>
            <a:ext cx="6290733" cy="260328"/>
          </a:xfrm>
          <a:prstGeom prst="rect">
            <a:avLst/>
          </a:prstGeom>
        </p:spPr>
        <p:txBody>
          <a:bodyPr vert="horz" wrap="square" lIns="0" tIns="13970" rIns="0" bIns="0" rtlCol="0">
            <a:spAutoFit/>
          </a:bodyPr>
          <a:lstStyle/>
          <a:p>
            <a:pPr marL="12700">
              <a:lnSpc>
                <a:spcPct val="100000"/>
              </a:lnSpc>
              <a:spcBef>
                <a:spcPts val="110"/>
              </a:spcBef>
            </a:pPr>
            <a:r>
              <a:rPr lang="it-IT" sz="1600" i="1" spc="-5" dirty="0">
                <a:solidFill>
                  <a:srgbClr val="FFFFFF"/>
                </a:solidFill>
                <a:latin typeface="Calibri" panose="020F0502020204030204" pitchFamily="34" charset="0"/>
                <a:cs typeface="Calibri" panose="020F0502020204030204" pitchFamily="34" charset="0"/>
              </a:rPr>
              <a:t>Volsca Ambiente e Servizi Spa</a:t>
            </a:r>
            <a:endParaRP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33237026"/>
      </p:ext>
    </p:extLst>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554</TotalTime>
  <Words>1499</Words>
  <Application>Microsoft Office PowerPoint</Application>
  <PresentationFormat>Widescreen</PresentationFormat>
  <Paragraphs>122</Paragraphs>
  <Slides>15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15</vt:i4>
      </vt:variant>
    </vt:vector>
  </HeadingPairs>
  <TitlesOfParts>
    <vt:vector size="21" baseType="lpstr">
      <vt:lpstr>Arial</vt:lpstr>
      <vt:lpstr>Calibri</vt:lpstr>
      <vt:lpstr>Courier New</vt:lpstr>
      <vt:lpstr>Trebuchet MS</vt:lpstr>
      <vt:lpstr>Wingdings 3</vt:lpstr>
      <vt:lpstr>Sfaccettatura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 Cori - Volsca Ambiente e Servizi Spa</dc:creator>
  <cp:lastModifiedBy>Luca Cori - Volsca Ambiente e Servizi Spa</cp:lastModifiedBy>
  <cp:revision>66</cp:revision>
  <cp:lastPrinted>2019-05-14T09:22:19Z</cp:lastPrinted>
  <dcterms:created xsi:type="dcterms:W3CDTF">2019-05-07T10:28:37Z</dcterms:created>
  <dcterms:modified xsi:type="dcterms:W3CDTF">2019-05-24T08:17:16Z</dcterms:modified>
</cp:coreProperties>
</file>