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6" r:id="rId7"/>
    <p:sldId id="267" r:id="rId8"/>
    <p:sldId id="268" r:id="rId9"/>
    <p:sldId id="270" r:id="rId10"/>
    <p:sldId id="271" r:id="rId11"/>
    <p:sldId id="272" r:id="rId12"/>
    <p:sldId id="286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Sito5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SchedaRelazioneRPCT.2018-1.pdf" TargetMode="External"/><Relationship Id="rId4" Type="http://schemas.openxmlformats.org/officeDocument/2006/relationships/hyperlink" Target="PTPCT_2019-2021_Rev2X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ll_2.2_Griglia-di-rilevazione_new2019.xlsx" TargetMode="External"/><Relationship Id="rId7" Type="http://schemas.openxmlformats.org/officeDocument/2006/relationships/hyperlink" Target="del.141.2019.rettificata.pdf" TargetMode="External"/><Relationship Id="rId2" Type="http://schemas.openxmlformats.org/officeDocument/2006/relationships/hyperlink" Target="al1.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hyperlink" Target="Sito6.JPG" TargetMode="External"/><Relationship Id="rId4" Type="http://schemas.openxmlformats.org/officeDocument/2006/relationships/hyperlink" Target="al3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scambiente.it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volsca.ambienteeserviz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Sito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Sito2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ito3.JPG" TargetMode="External"/><Relationship Id="rId2" Type="http://schemas.openxmlformats.org/officeDocument/2006/relationships/hyperlink" Target="Modello%20231%20-%20RPCT%20-%20DocumentiUtili/Delibera%201134-2017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Sito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odello%20231%20-%20RPCT%20-%20DocumentiUtili/Delibera%201134-2017.pdf" TargetMode="External"/><Relationship Id="rId5" Type="http://schemas.openxmlformats.org/officeDocument/2006/relationships/hyperlink" Target="22.01.2018_Nomina-Niv_Zazza.pdf" TargetMode="External"/><Relationship Id="rId4" Type="http://schemas.openxmlformats.org/officeDocument/2006/relationships/hyperlink" Target="22.01.2018_RPCT_NominaLucaCor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3">
            <a:extLst>
              <a:ext uri="{FF2B5EF4-FFF2-40B4-BE49-F238E27FC236}">
                <a16:creationId xmlns:a16="http://schemas.microsoft.com/office/drawing/2014/main" id="{3E2A47D4-0FDF-4521-9F68-CD526691D098}"/>
              </a:ext>
            </a:extLst>
          </p:cNvPr>
          <p:cNvSpPr txBox="1"/>
          <p:nvPr/>
        </p:nvSpPr>
        <p:spPr>
          <a:xfrm>
            <a:off x="766235" y="1604944"/>
            <a:ext cx="9516610" cy="301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52930">
              <a:lnSpc>
                <a:spcPct val="125000"/>
              </a:lnSpc>
              <a:spcBef>
                <a:spcPts val="100"/>
              </a:spcBef>
              <a:tabLst>
                <a:tab pos="3876040" algn="l"/>
              </a:tabLst>
            </a:pPr>
            <a:r>
              <a:rPr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sz="28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DELLA  PREVENZIONE</a:t>
            </a:r>
            <a:r>
              <a:rPr lang="it-IT" sz="28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800" b="1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  </a:t>
            </a:r>
            <a:r>
              <a:rPr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8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800" b="1" spc="-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TRASPARENZA</a:t>
            </a:r>
            <a:endParaRPr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5"/>
              </a:spcBef>
            </a:pPr>
            <a:r>
              <a:rPr lang="it-IT" sz="2800" b="1" i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Dalla </a:t>
            </a:r>
            <a:r>
              <a:rPr lang="it-IT" sz="2800" b="1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legge </a:t>
            </a:r>
            <a:r>
              <a:rPr lang="it-IT" sz="2800" b="1" i="1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n.190/12 </a:t>
            </a:r>
            <a:r>
              <a:rPr lang="it-IT" sz="2800" b="1" i="1" spc="-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800" b="1" i="1" spc="-2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 </a:t>
            </a:r>
            <a:r>
              <a:rPr lang="it-IT" sz="2800" b="1" i="1" spc="-1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it-IT" sz="2800" b="1" i="1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</a:t>
            </a:r>
            <a:r>
              <a:rPr lang="it-IT" sz="2800" b="1" i="1" spc="-4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i="1" spc="-1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97/2016:</a:t>
            </a:r>
            <a:endParaRPr lang="it-IT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it-IT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852930">
              <a:lnSpc>
                <a:spcPct val="125000"/>
              </a:lnSpc>
              <a:spcBef>
                <a:spcPts val="100"/>
              </a:spcBef>
              <a:tabLst>
                <a:tab pos="3876040" algn="l"/>
              </a:tabLst>
            </a:pPr>
            <a:endParaRPr lang="it-I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852930">
              <a:lnSpc>
                <a:spcPct val="125000"/>
              </a:lnSpc>
              <a:spcBef>
                <a:spcPts val="100"/>
              </a:spcBef>
              <a:tabLst>
                <a:tab pos="3876040" algn="l"/>
              </a:tabLst>
            </a:pPr>
            <a:r>
              <a:rPr lang="it-I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</a:t>
            </a:r>
            <a:r>
              <a:rPr lang="it-IT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</a:t>
            </a:r>
            <a:endParaRPr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6EFED7C1-9DD5-4E4D-B3F0-45591D57DFD4}"/>
              </a:ext>
            </a:extLst>
          </p:cNvPr>
          <p:cNvSpPr/>
          <p:nvPr/>
        </p:nvSpPr>
        <p:spPr>
          <a:xfrm>
            <a:off x="78728" y="6282270"/>
            <a:ext cx="7498939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200B4D54-7A46-42D9-97A1-FCA18B0EB681}"/>
              </a:ext>
            </a:extLst>
          </p:cNvPr>
          <p:cNvSpPr txBox="1"/>
          <p:nvPr/>
        </p:nvSpPr>
        <p:spPr>
          <a:xfrm>
            <a:off x="186267" y="6324877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C83D01C-4C44-4218-BB21-D9CDF1D15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641" y="0"/>
            <a:ext cx="4607983" cy="800100"/>
          </a:xfrm>
          <a:prstGeom prst="rect">
            <a:avLst/>
          </a:prstGeom>
        </p:spPr>
      </p:pic>
      <p:pic>
        <p:nvPicPr>
          <p:cNvPr id="10" name="Immagine 9" descr="Immagine che contiene testo&#10;&#10;Descrizione generata automaticamente">
            <a:extLst>
              <a:ext uri="{FF2B5EF4-FFF2-40B4-BE49-F238E27FC236}">
                <a16:creationId xmlns:a16="http://schemas.microsoft.com/office/drawing/2014/main" id="{E7138416-73CE-4ACD-A422-1F9A59746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0"/>
            <a:ext cx="1363980" cy="103632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E583CA0-46B3-4CDD-9DCC-FBB2672E3EE0}"/>
              </a:ext>
            </a:extLst>
          </p:cNvPr>
          <p:cNvSpPr txBox="1"/>
          <p:nvPr/>
        </p:nvSpPr>
        <p:spPr>
          <a:xfrm>
            <a:off x="5526157" y="5370759"/>
            <a:ext cx="4371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ODCEC Roma 14 Maggio 2019</a:t>
            </a:r>
          </a:p>
        </p:txBody>
      </p:sp>
    </p:spTree>
    <p:extLst>
      <p:ext uri="{BB962C8B-B14F-4D97-AF65-F5344CB8AC3E}">
        <p14:creationId xmlns:p14="http://schemas.microsoft.com/office/powerpoint/2010/main" val="3948688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9342783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9174940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5/1. Gli Atti conseguenti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ED37BBF4-31A5-4DF0-BD45-1BD31EECCB04}"/>
              </a:ext>
            </a:extLst>
          </p:cNvPr>
          <p:cNvSpPr txBox="1"/>
          <p:nvPr/>
        </p:nvSpPr>
        <p:spPr>
          <a:xfrm>
            <a:off x="418750" y="1199933"/>
            <a:ext cx="8924033" cy="217751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0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sensi della L. 190/2012, così come modificata dal D. Lgs. N. 97/2016, le Pubbliche Amministrazioni di cui all’art. 1, c.2, D. Lgs. 165/2001 adottano il PTPCT secondo l’atto di indirizzo del Piano Nazionale Anticorruzione (PNA), art. 1, c 2-bis, L. n. 190/2012, normativa che si estende agli enti pubblici economici, agli ordini professionali, alle società in controllo pubblico, alle autorità portuali, alle associazioni, le fondazioni e gli enti di diritto privato, anche privi di personalità giuridica, a queste si affianca un obbligo di trasparenza quale completamento, secondo le direttive del D. Lgs. N. 33/2013.</a:t>
            </a:r>
          </a:p>
          <a:p>
            <a:pPr marL="12700" algn="ctr">
              <a:spcBef>
                <a:spcPts val="100"/>
              </a:spcBef>
            </a:pPr>
            <a:r>
              <a:rPr lang="it-IT" sz="20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PTPCT è aggiornato annualmente</a:t>
            </a: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BF306946-5E50-43D3-A00F-1522A85E9AC6}"/>
              </a:ext>
            </a:extLst>
          </p:cNvPr>
          <p:cNvSpPr txBox="1"/>
          <p:nvPr/>
        </p:nvSpPr>
        <p:spPr>
          <a:xfrm>
            <a:off x="1822827" y="606193"/>
            <a:ext cx="5697127" cy="37959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Piano Triennale Anticorruzione - PTPCT</a:t>
            </a:r>
          </a:p>
        </p:txBody>
      </p:sp>
      <p:pic>
        <p:nvPicPr>
          <p:cNvPr id="9" name="Immagine 8" descr="Immagine che contiene screenshot&#10;&#10;Descrizione generata automaticamente">
            <a:hlinkClick r:id="rId2" action="ppaction://hlinkfile" tooltip="PTPC"/>
            <a:extLst>
              <a:ext uri="{FF2B5EF4-FFF2-40B4-BE49-F238E27FC236}">
                <a16:creationId xmlns:a16="http://schemas.microsoft.com/office/drawing/2014/main" id="{B042B008-75B2-4ABB-8A95-EB1D5D3E1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750" y="3617311"/>
            <a:ext cx="5351924" cy="2050433"/>
          </a:xfrm>
          <a:prstGeom prst="rect">
            <a:avLst/>
          </a:prstGeom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id="{E4C18B8F-11D3-44F1-849D-47B9B963C263}"/>
              </a:ext>
            </a:extLst>
          </p:cNvPr>
          <p:cNvSpPr txBox="1"/>
          <p:nvPr/>
        </p:nvSpPr>
        <p:spPr>
          <a:xfrm>
            <a:off x="6421328" y="3951428"/>
            <a:ext cx="3073197" cy="37959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 tooltip="PTPCT"/>
              </a:rPr>
              <a:t>PTPCT 2019-2021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063CD7D2-D7D5-4945-ABD1-683BFB461B7D}"/>
              </a:ext>
            </a:extLst>
          </p:cNvPr>
          <p:cNvSpPr txBox="1"/>
          <p:nvPr/>
        </p:nvSpPr>
        <p:spPr>
          <a:xfrm>
            <a:off x="6421328" y="4814325"/>
            <a:ext cx="3073197" cy="60785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 action="ppaction://hlinkfile" tooltip="SchedaRelazione"/>
              </a:rPr>
              <a:t>Relazione del RPTC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it-IT" sz="1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redatta ai sensi dell’art. 1, c. 14 l. n. 190/2012 e </a:t>
            </a:r>
            <a:r>
              <a:rPr lang="it-IT" sz="1400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s.m.i.</a:t>
            </a:r>
            <a:endParaRPr lang="it-IT" sz="1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12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9342783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9174940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5/2. Gli Atti conseguenti (</a:t>
            </a:r>
            <a:r>
              <a:rPr lang="it-IT" sz="2400" b="1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segue</a:t>
            </a: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ED37BBF4-31A5-4DF0-BD45-1BD31EECCB04}"/>
              </a:ext>
            </a:extLst>
          </p:cNvPr>
          <p:cNvSpPr txBox="1"/>
          <p:nvPr/>
        </p:nvSpPr>
        <p:spPr>
          <a:xfrm>
            <a:off x="468008" y="1215687"/>
            <a:ext cx="8924033" cy="74892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Attestazione sull’assolvimento degli obblighi di pubblicazione prevista dall’art. 14, co. 4, lett. g), del </a:t>
            </a:r>
            <a:r>
              <a:rPr lang="it-IT" sz="2400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</a:t>
            </a: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27 ottobre 2009, n. 150.</a:t>
            </a:r>
            <a:endParaRPr lang="it-IT" sz="2400" b="1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BF306946-5E50-43D3-A00F-1522A85E9AC6}"/>
              </a:ext>
            </a:extLst>
          </p:cNvPr>
          <p:cNvSpPr txBox="1"/>
          <p:nvPr/>
        </p:nvSpPr>
        <p:spPr>
          <a:xfrm>
            <a:off x="517267" y="606193"/>
            <a:ext cx="8825516" cy="37959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Attestazione sull’assolvimento degli obblighi di pubblicazione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063CD7D2-D7D5-4945-ABD1-683BFB461B7D}"/>
              </a:ext>
            </a:extLst>
          </p:cNvPr>
          <p:cNvSpPr txBox="1"/>
          <p:nvPr/>
        </p:nvSpPr>
        <p:spPr>
          <a:xfrm>
            <a:off x="267937" y="2396468"/>
            <a:ext cx="3455924" cy="114390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file" tooltip="Al1"/>
              </a:rPr>
              <a:t>Documento di Attestazione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 action="ppaction://hlinkfile" tooltip="Griglia"/>
              </a:rPr>
              <a:t>Griglia di Rilevazione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/>
              </a:rPr>
              <a:t>Scheda di Sintesi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 descr="Immagine che contiene screenshot&#10;&#10;Descrizione generata automaticamente">
            <a:hlinkClick r:id="rId5" action="ppaction://hlinkfile" tooltip="Attestazioni OIV"/>
            <a:extLst>
              <a:ext uri="{FF2B5EF4-FFF2-40B4-BE49-F238E27FC236}">
                <a16:creationId xmlns:a16="http://schemas.microsoft.com/office/drawing/2014/main" id="{3C11453C-525A-442F-ACB1-A9744E71BA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0716" y="2360816"/>
            <a:ext cx="5729322" cy="2838127"/>
          </a:xfrm>
          <a:prstGeom prst="rect">
            <a:avLst/>
          </a:prstGeom>
        </p:spPr>
      </p:pic>
      <p:sp>
        <p:nvSpPr>
          <p:cNvPr id="13" name="object 5">
            <a:extLst>
              <a:ext uri="{FF2B5EF4-FFF2-40B4-BE49-F238E27FC236}">
                <a16:creationId xmlns:a16="http://schemas.microsoft.com/office/drawing/2014/main" id="{25139E1C-F2FC-4143-80EC-91CC84CB1314}"/>
              </a:ext>
            </a:extLst>
          </p:cNvPr>
          <p:cNvSpPr txBox="1"/>
          <p:nvPr/>
        </p:nvSpPr>
        <p:spPr>
          <a:xfrm>
            <a:off x="456040" y="4450020"/>
            <a:ext cx="3067856" cy="113107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Ogni anno ANAC pubblica apposita Delibera.</a:t>
            </a:r>
          </a:p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 action="ppaction://hlinkfile" tooltip="Del.141/2019"/>
              </a:rPr>
              <a:t>Delibera 141/2019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5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9342783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06017" y="-13826"/>
            <a:ext cx="9236766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Ringraziamenti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97EE5F18-4C54-40DF-9932-5D79AD32BB33}"/>
              </a:ext>
            </a:extLst>
          </p:cNvPr>
          <p:cNvSpPr txBox="1"/>
          <p:nvPr/>
        </p:nvSpPr>
        <p:spPr>
          <a:xfrm>
            <a:off x="624806" y="6385703"/>
            <a:ext cx="6290733" cy="291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937ED4-E45B-4342-8236-B7980DA19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447" y="875955"/>
            <a:ext cx="4073237" cy="408362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FA2E135-2FD6-43C6-9268-A609F118DF54}"/>
              </a:ext>
            </a:extLst>
          </p:cNvPr>
          <p:cNvSpPr txBox="1"/>
          <p:nvPr/>
        </p:nvSpPr>
        <p:spPr>
          <a:xfrm>
            <a:off x="939338" y="5352296"/>
            <a:ext cx="6708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3"/>
              </a:rPr>
              <a:t>www.volscambiente.it</a:t>
            </a:r>
            <a:endParaRPr lang="it-IT" dirty="0"/>
          </a:p>
          <a:p>
            <a:r>
              <a:rPr lang="it-IT" dirty="0">
                <a:hlinkClick r:id="rId4" tooltip="facebook"/>
              </a:rPr>
              <a:t>www.facebook.com/volsca.ambienteeservizi/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02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>
            <a:extLst>
              <a:ext uri="{FF2B5EF4-FFF2-40B4-BE49-F238E27FC236}">
                <a16:creationId xmlns:a16="http://schemas.microsoft.com/office/drawing/2014/main" id="{B9498C79-1E2B-4FD5-ADCD-B7B15963D194}"/>
              </a:ext>
            </a:extLst>
          </p:cNvPr>
          <p:cNvSpPr txBox="1"/>
          <p:nvPr/>
        </p:nvSpPr>
        <p:spPr>
          <a:xfrm>
            <a:off x="309562" y="746977"/>
            <a:ext cx="8969310" cy="493506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ct val="93100"/>
              </a:lnSpc>
              <a:spcBef>
                <a:spcPts val="345"/>
              </a:spcBef>
            </a:pP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sz="2400" spc="-15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spc="-13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revenzione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-12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orruzione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sz="2400" b="1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RPC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nuova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figura 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inserita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all'interno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Pubblica 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Amministrazione </a:t>
            </a:r>
            <a:r>
              <a:rPr sz="2400" spc="-2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dall’art. </a:t>
            </a:r>
            <a:r>
              <a:rPr sz="2400" spc="-2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 co. </a:t>
            </a:r>
            <a:r>
              <a:rPr sz="2400" spc="-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sz="2400" spc="-15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Legge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190/201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68500" marR="2444750" algn="ctr" defTabSz="8966200">
              <a:lnSpc>
                <a:spcPts val="3300"/>
              </a:lnSpc>
              <a:spcBef>
                <a:spcPts val="60"/>
              </a:spcBef>
            </a:pPr>
            <a:r>
              <a:rPr sz="2400" b="1" spc="-25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sz="2400" b="1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figura del </a:t>
            </a:r>
            <a:r>
              <a:rPr sz="2400" b="1" spc="-1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RPC </a:t>
            </a:r>
            <a:endParaRPr lang="it-IT" sz="2400" b="1" spc="-19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68500" marR="2444750" algn="ctr" defTabSz="8966200">
              <a:lnSpc>
                <a:spcPts val="3300"/>
              </a:lnSpc>
              <a:spcBef>
                <a:spcPts val="60"/>
              </a:spcBef>
            </a:pPr>
            <a:r>
              <a:rPr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lang="it-IT"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5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stata</a:t>
            </a:r>
            <a:r>
              <a:rPr sz="2400" b="1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7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interessata</a:t>
            </a:r>
            <a:r>
              <a:rPr sz="2400" b="1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6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dalle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7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modifiche</a:t>
            </a:r>
            <a:r>
              <a:rPr sz="2400" b="1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6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introdotte</a:t>
            </a:r>
            <a:r>
              <a:rPr lang="it-IT" sz="2400" b="1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 </a:t>
            </a:r>
            <a:r>
              <a:rPr sz="2400" b="1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</a:t>
            </a:r>
            <a:r>
              <a:rPr sz="2400" b="1" spc="-509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2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97/2016.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715" algn="just" defTabSz="681038">
              <a:lnSpc>
                <a:spcPct val="93100"/>
              </a:lnSpc>
              <a:spcBef>
                <a:spcPts val="5"/>
              </a:spcBef>
            </a:pPr>
            <a:r>
              <a:rPr sz="2400" spc="-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nuova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disciplina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unifica 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capo </a:t>
            </a:r>
            <a:r>
              <a:rPr sz="2400" b="1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sz="2400" b="1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 </a:t>
            </a:r>
            <a:r>
              <a:rPr sz="2400" b="1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solo </a:t>
            </a:r>
            <a:r>
              <a:rPr sz="2400" b="1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soggetto </a:t>
            </a:r>
            <a:r>
              <a:rPr sz="2400" b="1" spc="-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l’incarico </a:t>
            </a:r>
            <a:r>
              <a:rPr sz="2400" b="1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 </a:t>
            </a:r>
            <a:r>
              <a:rPr sz="2400" b="1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sz="2400" b="1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prevenzione 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b="1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 </a:t>
            </a:r>
            <a:r>
              <a:rPr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b="1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trasparenza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rafforza 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sz="2400" spc="-2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2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it-IT"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4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prevede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poteri </a:t>
            </a:r>
            <a:r>
              <a:rPr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b="1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funzioni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idonei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garantire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</a:t>
            </a:r>
            <a:r>
              <a:rPr sz="2400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svolgimento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dell’incarico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autonomia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</a:t>
            </a:r>
            <a:r>
              <a:rPr sz="2400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effettività,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eventualmente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anche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sz="2400" spc="-13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modifiche</a:t>
            </a:r>
            <a:r>
              <a:rPr lang="it-IT"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organizzative</a:t>
            </a:r>
            <a:r>
              <a:rPr sz="2400" spc="-6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6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marL="12700" marR="5715" algn="just" defTabSz="681038">
              <a:lnSpc>
                <a:spcPct val="93100"/>
              </a:lnSpc>
              <a:spcBef>
                <a:spcPts val="5"/>
              </a:spcBef>
            </a:pP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0160" algn="ctr">
              <a:lnSpc>
                <a:spcPts val="3300"/>
              </a:lnSpc>
            </a:pP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viene </a:t>
            </a:r>
            <a:r>
              <a:rPr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identificato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riferimento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entrambi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ruoli 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</a:t>
            </a:r>
            <a:r>
              <a:rPr sz="2400" b="1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sz="2400" b="1" spc="-16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2400" b="1" spc="-204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revenzione</a:t>
            </a:r>
            <a:r>
              <a:rPr sz="2400" b="1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6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b="1" spc="-204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orruzione</a:t>
            </a:r>
            <a:r>
              <a:rPr sz="2400" b="1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6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b="1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400" b="1" spc="-19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rasparenza</a:t>
            </a:r>
            <a:r>
              <a:rPr sz="2400" b="1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2400" b="1" spc="-2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(RPCT).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6290733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Generalità e definizioni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7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6290733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Compiti del RPCT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BD62DD6-3F1A-44F5-B6FB-AF8DA6B433A6}"/>
              </a:ext>
            </a:extLst>
          </p:cNvPr>
          <p:cNvSpPr txBox="1"/>
          <p:nvPr/>
        </p:nvSpPr>
        <p:spPr>
          <a:xfrm>
            <a:off x="238298" y="686493"/>
            <a:ext cx="9138458" cy="4903971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533400" marR="5080" indent="-520700" algn="just">
              <a:lnSpc>
                <a:spcPct val="82000"/>
              </a:lnSpc>
              <a:spcBef>
                <a:spcPts val="790"/>
              </a:spcBef>
              <a:buAutoNum type="arabicPeriod"/>
              <a:tabLst>
                <a:tab pos="533400" algn="l"/>
              </a:tabLst>
            </a:pP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proporre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all’organo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politico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l'approvazione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modifiche 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Piano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triennale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Prevenzione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z="2400" spc="6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vericandone 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l'efficace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attuazione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400" spc="-4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idoneità;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3400" marR="5080" indent="-520700" algn="just">
              <a:lnSpc>
                <a:spcPct val="82000"/>
              </a:lnSpc>
              <a:spcBef>
                <a:spcPts val="550"/>
              </a:spcBef>
              <a:buAutoNum type="arabicPeriod"/>
              <a:tabLst>
                <a:tab pos="533400" algn="l"/>
              </a:tabLst>
            </a:pPr>
            <a:r>
              <a:rPr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definire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appropriate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selezionare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formare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dipendenti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 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operare 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settori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1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attività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particolarmente 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esposti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</a:t>
            </a:r>
            <a:r>
              <a:rPr sz="2400" spc="-3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corruzione;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3400" marR="5080" indent="-520700" algn="just">
              <a:lnSpc>
                <a:spcPct val="82000"/>
              </a:lnSpc>
              <a:spcBef>
                <a:spcPts val="550"/>
              </a:spcBef>
              <a:buAutoNum type="arabicPeriod"/>
              <a:tabLst>
                <a:tab pos="533400" algn="l"/>
              </a:tabLst>
            </a:pPr>
            <a:r>
              <a:rPr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verificare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l'effettiva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rotazione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incarichi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negli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uffici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preposti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 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svolgimento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delle </a:t>
            </a:r>
            <a:r>
              <a:rPr sz="2400" spc="-1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attività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più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elevato </a:t>
            </a:r>
            <a:r>
              <a:rPr sz="2400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rischio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siano 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commessi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reati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sz="2400" spc="-43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corruzione;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3400" marR="5715" indent="-520700" algn="just">
              <a:spcBef>
                <a:spcPts val="500"/>
              </a:spcBef>
              <a:buAutoNum type="arabicPeriod"/>
              <a:tabLst>
                <a:tab pos="533400" algn="l"/>
              </a:tabLst>
            </a:pP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pubblicare </a:t>
            </a:r>
            <a:r>
              <a:rPr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 </a:t>
            </a:r>
            <a:r>
              <a:rPr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sito </a:t>
            </a: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 dell'amministrazione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relazione </a:t>
            </a:r>
            <a:r>
              <a:rPr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recante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 </a:t>
            </a:r>
            <a:r>
              <a:rPr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risultati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dell'attività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svolta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trasmetterla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all'organo</a:t>
            </a:r>
            <a:r>
              <a:rPr sz="2400" spc="-2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sz="2400" spc="-2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indirizzo;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3400" indent="-520700">
              <a:lnSpc>
                <a:spcPts val="3679"/>
              </a:lnSpc>
              <a:buAutoNum type="arabicPeriod"/>
              <a:tabLst>
                <a:tab pos="532765" algn="l"/>
                <a:tab pos="533400" algn="l"/>
              </a:tabLst>
            </a:pPr>
            <a:r>
              <a:rPr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riferire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all'organo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 </a:t>
            </a:r>
            <a:r>
              <a:rPr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politico </a:t>
            </a:r>
            <a:r>
              <a:rPr sz="2400" spc="-14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sull'attività</a:t>
            </a:r>
            <a:r>
              <a:rPr sz="2400" spc="-7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svolta</a:t>
            </a:r>
            <a:r>
              <a:rPr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3400" marR="5715" indent="-520700" algn="just">
              <a:spcBef>
                <a:spcPts val="700"/>
              </a:spcBef>
              <a:buAutoNum type="arabicPeriod"/>
              <a:tabLst>
                <a:tab pos="533400" algn="l"/>
              </a:tabLst>
            </a:pP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curare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nell’amministrazione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siano </a:t>
            </a:r>
            <a:r>
              <a:rPr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rispettate </a:t>
            </a:r>
            <a:r>
              <a:rPr sz="2400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disposizioni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 </a:t>
            </a:r>
            <a:r>
              <a:rPr sz="2400" spc="-20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39/2013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sulla </a:t>
            </a:r>
            <a:r>
              <a:rPr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inconferibilità </a:t>
            </a:r>
            <a:r>
              <a:rPr sz="2400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6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incompatibilità</a:t>
            </a:r>
            <a:r>
              <a:rPr lang="it-IT"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degli incarichi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3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6290733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3/1. Modalità di Nomina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E7CC8829-E0D6-4112-9702-3FFAF81E0989}"/>
              </a:ext>
            </a:extLst>
          </p:cNvPr>
          <p:cNvSpPr txBox="1"/>
          <p:nvPr/>
        </p:nvSpPr>
        <p:spPr>
          <a:xfrm>
            <a:off x="279896" y="720205"/>
            <a:ext cx="9204926" cy="50200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715" algn="just">
              <a:lnSpc>
                <a:spcPct val="100899"/>
              </a:lnSpc>
              <a:spcBef>
                <a:spcPts val="80"/>
              </a:spcBef>
            </a:pPr>
            <a:r>
              <a:rPr sz="2400" spc="-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L’art.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 co. 7,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l.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190/2012, come </a:t>
            </a:r>
            <a:r>
              <a:rPr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novellato,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prevede che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sz="2400" i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l’organo </a:t>
            </a:r>
            <a:r>
              <a:rPr sz="2400" i="1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i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 </a:t>
            </a:r>
            <a:r>
              <a:rPr sz="2400" i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individua, </a:t>
            </a:r>
            <a:r>
              <a:rPr sz="2400" i="1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i="1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</a:t>
            </a:r>
            <a:r>
              <a:rPr sz="2400" i="1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 i </a:t>
            </a:r>
            <a:r>
              <a:rPr sz="2400" i="1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dirigenti  </a:t>
            </a:r>
            <a:r>
              <a:rPr sz="2400" i="1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i="1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 </a:t>
            </a:r>
            <a:r>
              <a:rPr sz="2400" i="1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i="1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servizio </a:t>
            </a:r>
            <a:r>
              <a:rPr sz="2400" i="1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sz="2400" i="1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sz="2400" i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i="1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prevenzione </a:t>
            </a:r>
            <a:r>
              <a:rPr sz="2400" i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i="1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 </a:t>
            </a:r>
            <a:r>
              <a:rPr sz="2400" i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i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sz="2400" i="1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trasparenza…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(41, </a:t>
            </a:r>
            <a:r>
              <a:rPr sz="24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co. 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1,lett. </a:t>
            </a:r>
            <a:r>
              <a:rPr sz="2400" spc="-2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f,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 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97/2016).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715" algn="just">
              <a:lnSpc>
                <a:spcPct val="100899"/>
              </a:lnSpc>
              <a:spcBef>
                <a:spcPts val="495"/>
              </a:spcBef>
            </a:pP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Viene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superata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precedente </a:t>
            </a:r>
            <a:r>
              <a:rPr sz="24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disposizione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considerava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via prioritaria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dirigenti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amministrativi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fascia 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 soggetti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idonei</a:t>
            </a:r>
            <a:r>
              <a:rPr sz="2400" spc="-2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all’incarico.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3888" algn="ctr">
              <a:lnSpc>
                <a:spcPct val="100000"/>
              </a:lnSpc>
              <a:spcBef>
                <a:spcPts val="420"/>
              </a:spcBef>
              <a:tabLst>
                <a:tab pos="449263" algn="l"/>
              </a:tabLst>
            </a:pPr>
            <a:r>
              <a:rPr sz="2400" b="1" spc="-1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sz="2400" b="1" spc="-11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altamente</a:t>
            </a:r>
            <a:r>
              <a:rPr sz="2400" b="1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9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consigliato</a:t>
            </a:r>
            <a:r>
              <a:rPr lang="it-IT" sz="2400" b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b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ANAC</a:t>
            </a:r>
            <a:r>
              <a:rPr lang="it-IT" sz="2400" b="1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sz="2400" b="1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mantenere </a:t>
            </a:r>
            <a:r>
              <a:rPr sz="2400" b="1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capo </a:t>
            </a:r>
            <a:r>
              <a:rPr sz="2400" b="1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400" b="1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dirigenti </a:t>
            </a:r>
            <a:r>
              <a:rPr sz="2400" b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b="1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fascia, </a:t>
            </a:r>
            <a:r>
              <a:rPr sz="2400" b="1" spc="-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equiparati, </a:t>
            </a:r>
            <a:r>
              <a:rPr sz="2400" b="1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l’incarico </a:t>
            </a:r>
            <a:r>
              <a:rPr sz="2400" b="1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sz="2400" b="1" spc="-2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b="1" spc="-1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RPCT.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 algn="just">
              <a:lnSpc>
                <a:spcPct val="100899"/>
              </a:lnSpc>
              <a:spcBef>
                <a:spcPts val="500"/>
              </a:spcBef>
            </a:pPr>
            <a:r>
              <a:rPr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sz="2400" spc="-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dipendente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qualifica </a:t>
            </a:r>
            <a:r>
              <a:rPr sz="2400" spc="-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dirigenziale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essere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adeguatamente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motivata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riferimento</a:t>
            </a:r>
            <a:r>
              <a:rPr sz="2400" spc="-35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  caratteristiche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dimensionali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05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organizzative</a:t>
            </a:r>
            <a:r>
              <a:rPr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14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dell’ente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considerare come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un’assoluta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eccezione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sz="2400" spc="-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dirigente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esterno,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onere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sz="2400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sz="24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congrua </a:t>
            </a:r>
            <a:r>
              <a:rPr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analitica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motivazione </a:t>
            </a:r>
            <a:r>
              <a:rPr sz="24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anche </a:t>
            </a:r>
            <a:r>
              <a:rPr sz="24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ordine </a:t>
            </a:r>
            <a:r>
              <a:rPr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all’assenza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soggetti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aventi 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 </a:t>
            </a:r>
            <a:r>
              <a:rPr sz="24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requisiti </a:t>
            </a:r>
            <a:r>
              <a:rPr sz="24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previsti </a:t>
            </a:r>
            <a:r>
              <a:rPr sz="24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dalla</a:t>
            </a:r>
            <a:r>
              <a:rPr sz="2400" spc="-2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400" spc="-11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egge</a:t>
            </a:r>
            <a:r>
              <a:rPr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1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6290733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3/2. Modalità di Nomina         (</a:t>
            </a:r>
            <a:r>
              <a:rPr lang="it-IT" sz="2400" b="1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segue</a:t>
            </a: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E7CC8829-E0D6-4112-9702-3FFAF81E0989}"/>
              </a:ext>
            </a:extLst>
          </p:cNvPr>
          <p:cNvSpPr txBox="1"/>
          <p:nvPr/>
        </p:nvSpPr>
        <p:spPr>
          <a:xfrm>
            <a:off x="357447" y="896989"/>
            <a:ext cx="9019309" cy="490204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0899"/>
              </a:lnSpc>
              <a:spcBef>
                <a:spcPts val="400"/>
              </a:spcBef>
            </a:pP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Resta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quindi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ferma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sicura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preferenza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personale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dipendente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dell’amministrazione,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assicuri </a:t>
            </a:r>
            <a:r>
              <a:rPr lang="it-IT" sz="22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stabilità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 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dello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svolgimento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dei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compiti.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Considerata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posizione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autonomia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deve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essere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assicurata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200" spc="-1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RPCT,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200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</a:t>
            </a:r>
            <a:r>
              <a:rPr lang="it-IT" sz="2200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garanzia </a:t>
            </a:r>
            <a:r>
              <a:rPr lang="it-IT" sz="22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sull’effettività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di prevenzione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corruzione, </a:t>
            </a:r>
            <a:r>
              <a:rPr lang="it-IT" sz="2200" spc="-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appare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coerente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requisiti di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legge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it-IT" sz="2200" spc="-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2200" spc="-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it-IT" sz="2200" spc="-43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dirigente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provenga </a:t>
            </a:r>
            <a:r>
              <a:rPr lang="it-IT" sz="22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direttamente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uffici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diretta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collaborazione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l’organo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laddove 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esista </a:t>
            </a:r>
            <a:r>
              <a:rPr lang="it-IT" sz="2200" spc="-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vincolo</a:t>
            </a:r>
            <a:r>
              <a:rPr lang="it-IT" sz="2200" spc="-3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fiduciario.</a:t>
            </a:r>
          </a:p>
          <a:p>
            <a:pPr marL="12700" marR="5080" algn="just">
              <a:lnSpc>
                <a:spcPct val="100899"/>
              </a:lnSpc>
              <a:spcBef>
                <a:spcPts val="400"/>
              </a:spcBef>
            </a:pPr>
            <a:endParaRPr lang="it-IT"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 algn="just">
              <a:lnSpc>
                <a:spcPct val="100899"/>
              </a:lnSpc>
              <a:spcBef>
                <a:spcPts val="500"/>
              </a:spcBef>
            </a:pP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it-IT" sz="22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evidenzia, inoltre, </a:t>
            </a:r>
            <a:r>
              <a:rPr lang="it-IT" sz="22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l’esigenza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RPCT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abbia adeguata conoscenza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dell’organizzazione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del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funzionamento 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dell’amministrazione,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dotato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necessaria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autonomia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valutativa,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 in </a:t>
            </a:r>
            <a:r>
              <a:rPr lang="it-IT" sz="2200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posizione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presenti 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profili</a:t>
            </a:r>
            <a:r>
              <a:rPr lang="it-IT" sz="22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conflitto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interessi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scelto,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norma,</a:t>
            </a:r>
            <a:r>
              <a:rPr lang="it-IT" sz="22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assegnati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uffici</a:t>
            </a:r>
            <a:r>
              <a:rPr lang="it-IT" sz="2200" spc="-13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svolgano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attività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gestione 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amministrazione </a:t>
            </a:r>
            <a:r>
              <a:rPr lang="it-IT" sz="22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attiva. </a:t>
            </a:r>
            <a:r>
              <a:rPr lang="it-IT" sz="2200" spc="-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ottica </a:t>
            </a:r>
            <a:r>
              <a:rPr lang="it-IT" sz="2200" spc="-1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 </a:t>
            </a:r>
            <a:r>
              <a:rPr lang="it-IT" sz="22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evitato,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quanto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possibile,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RPCT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scelto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 i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dirigenti 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assegnati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uffici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</a:t>
            </a:r>
            <a:r>
              <a:rPr lang="it-IT" sz="2200" spc="-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svolgono </a:t>
            </a:r>
            <a:r>
              <a:rPr lang="it-IT" sz="22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attività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nei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settori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più esposti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rischio </a:t>
            </a:r>
            <a:r>
              <a:rPr lang="it-IT" sz="22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corruttivo, </a:t>
            </a:r>
            <a:r>
              <a:rPr lang="it-IT" sz="2200" spc="-8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</a:t>
            </a:r>
            <a:r>
              <a:rPr lang="it-IT" sz="22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l’ufficio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contratti </a:t>
            </a:r>
            <a:r>
              <a:rPr lang="it-IT" sz="2200" spc="-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it-IT" sz="2200" spc="-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quello  </a:t>
            </a:r>
            <a:r>
              <a:rPr lang="it-IT" sz="2200" spc="-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preposto </a:t>
            </a:r>
            <a:r>
              <a:rPr lang="it-IT" sz="22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 </a:t>
            </a:r>
            <a:r>
              <a:rPr lang="it-IT" sz="2200" spc="-7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gestione </a:t>
            </a:r>
            <a:r>
              <a:rPr lang="it-IT" sz="22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it-IT" sz="2200" spc="-3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spc="-9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patrimonio</a:t>
            </a:r>
            <a:endParaRPr sz="2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8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6290733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3/3. Modalità di Nomina       (</a:t>
            </a:r>
            <a:r>
              <a:rPr lang="it-IT" sz="2400" b="1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segue</a:t>
            </a: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E7CC8829-E0D6-4112-9702-3FFAF81E0989}"/>
              </a:ext>
            </a:extLst>
          </p:cNvPr>
          <p:cNvSpPr txBox="1"/>
          <p:nvPr/>
        </p:nvSpPr>
        <p:spPr>
          <a:xfrm>
            <a:off x="357447" y="896989"/>
            <a:ext cx="9019309" cy="40464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Agli organi </a:t>
            </a:r>
            <a:r>
              <a:rPr lang="it-IT"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indirizzo delle </a:t>
            </a:r>
            <a:r>
              <a:rPr lang="it-IT" sz="2400" spc="-58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amministrazioni:</a:t>
            </a:r>
            <a:endParaRPr lang="it-IT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5080" indent="-342900" algn="just">
              <a:lnSpc>
                <a:spcPts val="2900"/>
              </a:lnSpc>
              <a:spcBef>
                <a:spcPts val="700"/>
              </a:spcBef>
              <a:buAutoNum type="arabicPeriod"/>
              <a:tabLst>
                <a:tab pos="427355" algn="l"/>
              </a:tabLst>
            </a:pP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 </a:t>
            </a:r>
            <a:r>
              <a:rPr lang="it-IT"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valutazione </a:t>
            </a:r>
            <a:r>
              <a:rPr lang="it-IT"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ordine </a:t>
            </a:r>
            <a:r>
              <a:rPr lang="it-IT"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 </a:t>
            </a:r>
            <a:r>
              <a:rPr lang="it-IT"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scelta </a:t>
            </a:r>
            <a:r>
              <a:rPr lang="it-IT"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it-IT" sz="2400" spc="-2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RPCT,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compatibilmente  </a:t>
            </a:r>
            <a:r>
              <a:rPr lang="it-IT"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vincoli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posti</a:t>
            </a:r>
            <a:r>
              <a:rPr lang="it-IT" sz="2400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legislatore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2400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3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400" spc="-2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dotazione</a:t>
            </a:r>
            <a:r>
              <a:rPr lang="it-IT" sz="2400" spc="-21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organica;</a:t>
            </a:r>
            <a:endParaRPr lang="it-IT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5080" indent="-342900" algn="just">
              <a:lnSpc>
                <a:spcPts val="2900"/>
              </a:lnSpc>
              <a:spcBef>
                <a:spcPts val="600"/>
              </a:spcBef>
              <a:buAutoNum type="arabicPeriod"/>
              <a:tabLst>
                <a:tab pos="389255" algn="l"/>
              </a:tabLst>
            </a:pP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 </a:t>
            </a:r>
            <a:r>
              <a:rPr lang="it-IT"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400" spc="-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 </a:t>
            </a:r>
            <a:r>
              <a:rPr lang="it-IT"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it-IT" sz="2400" spc="-11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responsabile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prevenzione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corruzione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trasparenza </a:t>
            </a:r>
            <a:r>
              <a:rPr lang="it-IT" sz="2400" spc="-11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relazione </a:t>
            </a:r>
            <a:r>
              <a:rPr lang="it-IT" sz="2400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 </a:t>
            </a:r>
            <a:r>
              <a:rPr lang="it-IT" sz="2400" spc="-16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caratteristiche </a:t>
            </a:r>
            <a:r>
              <a:rPr lang="it-IT" sz="2400" spc="-14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strutturali </a:t>
            </a:r>
            <a:r>
              <a:rPr lang="it-IT" sz="2400" spc="-19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dell’ente </a:t>
            </a:r>
            <a:r>
              <a:rPr lang="it-IT" sz="2400" spc="-14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 </a:t>
            </a:r>
            <a:r>
              <a:rPr lang="it-IT" sz="2400" spc="-12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sulla </a:t>
            </a:r>
            <a:r>
              <a:rPr lang="it-IT" sz="2400" spc="-10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</a:t>
            </a:r>
            <a:r>
              <a:rPr lang="it-IT" sz="2400" spc="-1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dell’autonomia</a:t>
            </a:r>
            <a:r>
              <a:rPr lang="it-IT" sz="2400" spc="-434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2400" spc="-17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organizzativa.</a:t>
            </a:r>
            <a:endParaRPr lang="it-IT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it-IT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95300" algn="ctr">
              <a:lnSpc>
                <a:spcPts val="3190"/>
              </a:lnSpc>
            </a:pPr>
            <a:r>
              <a:rPr lang="it-IT" sz="2400" b="1" i="1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percorso della Volsca Ambiente e Servizi Spa</a:t>
            </a:r>
          </a:p>
          <a:p>
            <a:pPr marL="495300" algn="ctr">
              <a:lnSpc>
                <a:spcPts val="3190"/>
              </a:lnSpc>
            </a:pPr>
            <a:r>
              <a:rPr lang="it-IT" sz="2400" b="1" i="1" spc="-16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…….</a:t>
            </a:r>
            <a:endParaRPr lang="it-IT" sz="2400" b="1" i="1" spc="-17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95300">
              <a:lnSpc>
                <a:spcPts val="3190"/>
              </a:lnSpc>
            </a:pPr>
            <a:endParaRPr lang="it-IT" sz="2400" b="1" i="1" spc="-17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5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8335617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7385896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4/1. RPCT – il percorso della Volsca Ambiente e Servizi Spa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 descr="Immagine che contiene screenshot&#10;&#10;Descrizione generata automaticamente">
            <a:hlinkClick r:id="rId2" action="ppaction://hlinkfile" tooltip="www.volscambiente.it"/>
            <a:extLst>
              <a:ext uri="{FF2B5EF4-FFF2-40B4-BE49-F238E27FC236}">
                <a16:creationId xmlns:a16="http://schemas.microsoft.com/office/drawing/2014/main" id="{7FE3B208-5D3E-4EE2-8B30-A5FDF3462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397" y="2610105"/>
            <a:ext cx="4333461" cy="2340604"/>
          </a:xfrm>
          <a:prstGeom prst="rect">
            <a:avLst/>
          </a:prstGeom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ED37BBF4-31A5-4DF0-BD45-1BD31EECCB04}"/>
              </a:ext>
            </a:extLst>
          </p:cNvPr>
          <p:cNvSpPr txBox="1"/>
          <p:nvPr/>
        </p:nvSpPr>
        <p:spPr>
          <a:xfrm>
            <a:off x="4778715" y="930978"/>
            <a:ext cx="5147163" cy="114390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Aggiornamento del sito web aziendale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predisposizione della sezione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400" b="1" spc="-12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Amministrazione Trasparente</a:t>
            </a:r>
            <a:endParaRPr lang="it-IT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magine 11" descr="Immagine che contiene screenshot&#10;&#10;Descrizione generata automaticamente">
            <a:hlinkClick r:id="rId4" action="ppaction://hlinkfile" tooltip="Società Trasparente"/>
            <a:extLst>
              <a:ext uri="{FF2B5EF4-FFF2-40B4-BE49-F238E27FC236}">
                <a16:creationId xmlns:a16="http://schemas.microsoft.com/office/drawing/2014/main" id="{FC2A3163-6E26-448F-8AF6-A69800F535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22" y="1109662"/>
            <a:ext cx="418147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9342783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9174940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4/1. RPCT – il percorso della Volsca Ambiente e Servizi Spa (</a:t>
            </a:r>
            <a:r>
              <a:rPr lang="it-IT" sz="2400" b="1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segue</a:t>
            </a: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ED37BBF4-31A5-4DF0-BD45-1BD31EECCB04}"/>
              </a:ext>
            </a:extLst>
          </p:cNvPr>
          <p:cNvSpPr txBox="1"/>
          <p:nvPr/>
        </p:nvSpPr>
        <p:spPr>
          <a:xfrm>
            <a:off x="418750" y="663551"/>
            <a:ext cx="8924033" cy="26212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Successive </a:t>
            </a: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modifiche</a:t>
            </a: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ottemperanza alla </a:t>
            </a: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file" tooltip="Delibera"/>
              </a:rPr>
              <a:t>Delibera ANAC 1134 del 2017 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ha integrato la Delibera </a:t>
            </a:r>
            <a:r>
              <a:rPr lang="it-IT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Anac</a:t>
            </a:r>
            <a:r>
              <a:rPr lang="it-IT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1310 del 28/12/2016 valevole per gli Enti e le Amministrazioni Pubbliche definite dall’art. 1, co. 2d del </a:t>
            </a:r>
            <a:r>
              <a:rPr lang="it-IT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D.Lgs.</a:t>
            </a:r>
            <a:r>
              <a:rPr lang="it-IT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165/2001</a:t>
            </a: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400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«Nuove linee guida per l’attuazione della normativa in materia di prevenzione della corruzione e </a:t>
            </a: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trasparenza</a:t>
            </a:r>
            <a:r>
              <a:rPr lang="it-IT" sz="2400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parte delle società e degli enti di diritto privato controllati e partecipati dalle pubbliche amministrazioni e degli enti pubblici economici»</a:t>
            </a:r>
          </a:p>
        </p:txBody>
      </p:sp>
      <p:pic>
        <p:nvPicPr>
          <p:cNvPr id="9" name="Immagine 8" descr="Immagine che contiene testo&#10;&#10;Descrizione generata automaticamente">
            <a:hlinkClick r:id="rId3" action="ppaction://hlinkfile" tooltip="Società Trasparente"/>
            <a:extLst>
              <a:ext uri="{FF2B5EF4-FFF2-40B4-BE49-F238E27FC236}">
                <a16:creationId xmlns:a16="http://schemas.microsoft.com/office/drawing/2014/main" id="{7D8E6C20-0A71-459E-AE53-2BE9537AB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3714" y="3434605"/>
            <a:ext cx="7673587" cy="243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56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FCF95346-196C-4F03-BC78-9C6E9FBDB80D}"/>
              </a:ext>
            </a:extLst>
          </p:cNvPr>
          <p:cNvSpPr/>
          <p:nvPr/>
        </p:nvSpPr>
        <p:spPr>
          <a:xfrm>
            <a:off x="517267" y="6343096"/>
            <a:ext cx="6825925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7C79825E-49C8-41B2-BEEA-5D1A7ECB21B2}"/>
              </a:ext>
            </a:extLst>
          </p:cNvPr>
          <p:cNvSpPr txBox="1"/>
          <p:nvPr/>
        </p:nvSpPr>
        <p:spPr>
          <a:xfrm>
            <a:off x="624806" y="6385703"/>
            <a:ext cx="6290733" cy="2603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1600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Volsca Ambiente e Servizi Spa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9F530D5-669F-433C-9E4E-C92C1EDE3734}"/>
              </a:ext>
            </a:extLst>
          </p:cNvPr>
          <p:cNvSpPr/>
          <p:nvPr/>
        </p:nvSpPr>
        <p:spPr>
          <a:xfrm>
            <a:off x="0" y="-20504"/>
            <a:ext cx="9342783" cy="39679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0DA5B73D-BEEF-4E5C-9115-EE785C4EEE56}"/>
              </a:ext>
            </a:extLst>
          </p:cNvPr>
          <p:cNvSpPr txBox="1"/>
          <p:nvPr/>
        </p:nvSpPr>
        <p:spPr>
          <a:xfrm>
            <a:off x="167843" y="-13826"/>
            <a:ext cx="9174940" cy="38343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4/2. RPCT – il percorso della Volsca Ambiente e Servizi Spa (</a:t>
            </a:r>
            <a:r>
              <a:rPr lang="it-IT" sz="2400" b="1" i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segue</a:t>
            </a:r>
            <a:r>
              <a:rPr lang="it-IT" sz="24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ED37BBF4-31A5-4DF0-BD45-1BD31EECCB04}"/>
              </a:ext>
            </a:extLst>
          </p:cNvPr>
          <p:cNvSpPr txBox="1"/>
          <p:nvPr/>
        </p:nvSpPr>
        <p:spPr>
          <a:xfrm>
            <a:off x="418750" y="695959"/>
            <a:ext cx="8924033" cy="37959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it-IT" sz="2400" b="1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</a:t>
            </a:r>
            <a:r>
              <a:rPr lang="it-IT" sz="2400" b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conseguenti:</a:t>
            </a:r>
          </a:p>
        </p:txBody>
      </p:sp>
      <p:pic>
        <p:nvPicPr>
          <p:cNvPr id="3" name="Immagine 2" descr="Immagine che contiene screenshot&#10;&#10;Descrizione generata automaticamente">
            <a:hlinkClick r:id="rId2" action="ppaction://hlinkfile" tooltip="Nomine"/>
            <a:extLst>
              <a:ext uri="{FF2B5EF4-FFF2-40B4-BE49-F238E27FC236}">
                <a16:creationId xmlns:a16="http://schemas.microsoft.com/office/drawing/2014/main" id="{B0F6C259-DB91-4676-A4A9-D9CD33135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750" y="1302136"/>
            <a:ext cx="5233989" cy="3020341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280C6D1-E0C9-4536-847D-CA06F91EA3B5}"/>
              </a:ext>
            </a:extLst>
          </p:cNvPr>
          <p:cNvSpPr txBox="1"/>
          <p:nvPr/>
        </p:nvSpPr>
        <p:spPr>
          <a:xfrm>
            <a:off x="6096000" y="1302136"/>
            <a:ext cx="3737113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 ed aggiornamenti per:</a:t>
            </a:r>
          </a:p>
          <a:p>
            <a:pPr marL="12700" algn="just">
              <a:spcBef>
                <a:spcPts val="100"/>
              </a:spcBef>
            </a:pP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 tooltip="RPCT"/>
              </a:rPr>
              <a:t>RPCT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 action="ppaction://hlinkfile" tooltip="NIV"/>
              </a:rPr>
              <a:t>OIV - NIV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3C5B08-9991-44F7-8CB0-7F8B70243595}"/>
              </a:ext>
            </a:extLst>
          </p:cNvPr>
          <p:cNvSpPr txBox="1"/>
          <p:nvPr/>
        </p:nvSpPr>
        <p:spPr>
          <a:xfrm>
            <a:off x="6096000" y="3588789"/>
            <a:ext cx="3994879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Dalla richiamata</a:t>
            </a:r>
          </a:p>
          <a:p>
            <a:pPr marL="12700" algn="just">
              <a:spcBef>
                <a:spcPts val="100"/>
              </a:spcBef>
            </a:pPr>
            <a:r>
              <a:rPr lang="it-IT" sz="2400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 action="ppaction://hlinkfile" tooltip="Delibera"/>
              </a:rPr>
              <a:t>Delibera ANAC 1134 del 2017</a:t>
            </a:r>
            <a:endParaRPr lang="it-IT" sz="2400" spc="-12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255FF41-5F2E-4D73-8E1F-CEDF83B9966A}"/>
              </a:ext>
            </a:extLst>
          </p:cNvPr>
          <p:cNvSpPr txBox="1"/>
          <p:nvPr/>
        </p:nvSpPr>
        <p:spPr>
          <a:xfrm>
            <a:off x="547306" y="4802687"/>
            <a:ext cx="8666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it-IT" sz="2200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ragione delle diverse funzioni attribuite al RPCT e all’</a:t>
            </a:r>
            <a:r>
              <a:rPr lang="it-IT" sz="2200" i="1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OdV</a:t>
            </a:r>
            <a:r>
              <a:rPr lang="it-IT" sz="2200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dalle rispettive normative di riferimento nonché in relazione alle diverse finalità delle citate normative, si ritiene necessario escludere che il RPCT possa fare parte dell’</a:t>
            </a:r>
            <a:r>
              <a:rPr lang="it-IT" sz="2200" i="1" spc="-12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OdV</a:t>
            </a:r>
            <a:r>
              <a:rPr lang="it-IT" sz="2200" i="1" spc="-12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anche nel caso in cui questo sia collegiale</a:t>
            </a:r>
          </a:p>
        </p:txBody>
      </p:sp>
    </p:spTree>
    <p:extLst>
      <p:ext uri="{BB962C8B-B14F-4D97-AF65-F5344CB8AC3E}">
        <p14:creationId xmlns:p14="http://schemas.microsoft.com/office/powerpoint/2010/main" val="250536648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538</TotalTime>
  <Words>1213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Cori - Volsca Ambiente e Servizi Spa</dc:creator>
  <cp:lastModifiedBy>Luca Cori - Volsca Ambiente e Servizi Spa</cp:lastModifiedBy>
  <cp:revision>69</cp:revision>
  <cp:lastPrinted>2019-05-14T08:52:34Z</cp:lastPrinted>
  <dcterms:created xsi:type="dcterms:W3CDTF">2019-05-07T10:28:37Z</dcterms:created>
  <dcterms:modified xsi:type="dcterms:W3CDTF">2019-05-14T08:52:41Z</dcterms:modified>
</cp:coreProperties>
</file>